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sldIdLst>
    <p:sldId id="256" r:id="rId2"/>
    <p:sldId id="269" r:id="rId3"/>
    <p:sldId id="270" r:id="rId4"/>
    <p:sldId id="272" r:id="rId5"/>
    <p:sldId id="257" r:id="rId6"/>
    <p:sldId id="258" r:id="rId7"/>
    <p:sldId id="261" r:id="rId8"/>
    <p:sldId id="262" r:id="rId9"/>
    <p:sldId id="263" r:id="rId10"/>
    <p:sldId id="264" r:id="rId11"/>
    <p:sldId id="265" r:id="rId12"/>
    <p:sldId id="266" r:id="rId13"/>
    <p:sldId id="260" r:id="rId14"/>
    <p:sldId id="267" r:id="rId15"/>
    <p:sldId id="259" r:id="rId16"/>
    <p:sldId id="274"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2" d="100"/>
          <a:sy n="62" d="100"/>
        </p:scale>
        <p:origin x="-49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paperBackingColor.jpg"/>
          <p:cNvPicPr>
            <a:picLocks noChangeAspect="1"/>
          </p:cNvPicPr>
          <p:nvPr/>
        </p:nvPicPr>
        <p:blipFill>
          <a:blip r:embed="rId2"/>
          <a:srcRect l="469" t="13915"/>
          <a:stretch>
            <a:fillRect/>
          </a:stretch>
        </p:blipFill>
        <p:spPr>
          <a:xfrm>
            <a:off x="1613903" y="699248"/>
            <a:ext cx="5916194" cy="3837694"/>
          </a:xfrm>
          <a:prstGeom prst="rect">
            <a:avLst/>
          </a:prstGeom>
          <a:solidFill>
            <a:srgbClr val="FFFFFF">
              <a:shade val="85000"/>
            </a:srgbClr>
          </a:solidFill>
          <a:ln w="22225" cap="sq">
            <a:solidFill>
              <a:srgbClr val="FDFDFD"/>
            </a:solidFill>
            <a:miter lim="800000"/>
          </a:ln>
          <a:effectLst>
            <a:outerShdw blurRad="57150" dist="37500" dir="7560000" sy="98000" kx="80000" ky="63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
        <p:nvSpPr>
          <p:cNvPr id="4" name="Date Placeholder 3"/>
          <p:cNvSpPr>
            <a:spLocks noGrp="1"/>
          </p:cNvSpPr>
          <p:nvPr>
            <p:ph type="dt" sz="half" idx="10"/>
          </p:nvPr>
        </p:nvSpPr>
        <p:spPr/>
        <p:txBody>
          <a:bodyPr/>
          <a:lstStyle/>
          <a:p>
            <a:fld id="{A1D0C28C-7EA6-5244-AB9B-2514A3EC3184}" type="datetimeFigureOut">
              <a:rPr lang="en-US" smtClean="0"/>
              <a:pPr/>
              <a:t>2020-05-09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E80D5-4550-C24B-B126-E34C0EBBDC1C}" type="slidenum">
              <a:rPr lang="en-US" smtClean="0"/>
              <a:pPr/>
              <a:t>‹#›</a:t>
            </a:fld>
            <a:endParaRPr lang="en-US"/>
          </a:p>
        </p:txBody>
      </p:sp>
      <p:sp>
        <p:nvSpPr>
          <p:cNvPr id="2" name="Title 1"/>
          <p:cNvSpPr>
            <a:spLocks noGrp="1"/>
          </p:cNvSpPr>
          <p:nvPr>
            <p:ph type="ctrTitle"/>
          </p:nvPr>
        </p:nvSpPr>
        <p:spPr>
          <a:xfrm>
            <a:off x="1709569" y="1143000"/>
            <a:ext cx="5724862" cy="1846961"/>
          </a:xfrm>
        </p:spPr>
        <p:txBody>
          <a:bodyPr vert="horz" lIns="91440" tIns="45720" rIns="91440" bIns="45720" rtlCol="0" anchor="b" anchorCtr="0">
            <a:noAutofit/>
          </a:bodyPr>
          <a:lstStyle>
            <a:lvl1pPr algn="ctr" defTabSz="914400" rtl="0" eaLnBrk="1" latinLnBrk="0" hangingPunct="1">
              <a:spcBef>
                <a:spcPct val="0"/>
              </a:spcBef>
              <a:buNone/>
              <a:defRPr sz="6000" kern="1200">
                <a:solidFill>
                  <a:schemeClr val="bg2">
                    <a:lumMod val="75000"/>
                  </a:schemeClr>
                </a:solidFill>
                <a:effectLst>
                  <a:outerShdw blurRad="50800" dist="38100" dir="2700000" algn="t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709569" y="2994212"/>
            <a:ext cx="5724862" cy="1007200"/>
          </a:xfrm>
        </p:spPr>
        <p:txBody>
          <a:bodyPr vert="horz" lIns="91440" tIns="45720" rIns="91440" bIns="45720" rtlCol="0">
            <a:normAutofit/>
          </a:bodyPr>
          <a:lstStyle>
            <a:lvl1pPr marL="0" indent="0" algn="ctr" defTabSz="914400" rtl="0" eaLnBrk="1" latinLnBrk="0" hangingPunct="1">
              <a:spcBef>
                <a:spcPts val="0"/>
              </a:spcBef>
              <a:buSzPct val="90000"/>
              <a:buFont typeface="Wingdings" pitchFamily="2" charset="2"/>
              <a:buNone/>
              <a:defRPr sz="2000" kern="1200">
                <a:solidFill>
                  <a:schemeClr val="bg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1D0C28C-7EA6-5244-AB9B-2514A3EC3184}" type="datetimeFigureOut">
              <a:rPr lang="en-US" smtClean="0"/>
              <a:pPr/>
              <a:t>2020-05-09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EE80D5-4550-C24B-B126-E34C0EBBDC1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D0C28C-7EA6-5244-AB9B-2514A3EC3184}" type="datetimeFigureOut">
              <a:rPr lang="en-US" smtClean="0"/>
              <a:pPr/>
              <a:t>2020-05-09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EE80D5-4550-C24B-B126-E34C0EBBDC1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0363" y="1143000"/>
            <a:ext cx="3807662" cy="1341344"/>
          </a:xfrm>
        </p:spPr>
        <p:txBody>
          <a:bodyPr anchor="b"/>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4648199" y="605118"/>
            <a:ext cx="3776472" cy="5565495"/>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10363" y="2618815"/>
            <a:ext cx="3807662" cy="3133164"/>
          </a:xfrm>
        </p:spPr>
        <p:txBody>
          <a:bodyPr>
            <a:normAutofit/>
          </a:bodyPr>
          <a:lstStyle>
            <a:lvl1pPr marL="0" indent="0" algn="ctr">
              <a:spcBef>
                <a:spcPts val="18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D0C28C-7EA6-5244-AB9B-2514A3EC3184}" type="datetimeFigureOut">
              <a:rPr lang="en-US" smtClean="0"/>
              <a:pPr/>
              <a:t>2020-05-09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E80D5-4550-C24B-B126-E34C0EBBDC1C}"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1D0C28C-7EA6-5244-AB9B-2514A3EC3184}" type="datetimeFigureOut">
              <a:rPr lang="en-US" smtClean="0"/>
              <a:pPr/>
              <a:t>2020-05-09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E80D5-4550-C24B-B126-E34C0EBBDC1C}" type="slidenum">
              <a:rPr lang="en-US" smtClean="0"/>
              <a:pPr/>
              <a:t>‹#›</a:t>
            </a:fld>
            <a:endParaRPr lang="en-US"/>
          </a:p>
        </p:txBody>
      </p:sp>
      <p:pic>
        <p:nvPicPr>
          <p:cNvPr id="10" name="Picture 9" descr="pictureCaptionBacking.png"/>
          <p:cNvPicPr>
            <a:picLocks noChangeAspect="1"/>
          </p:cNvPicPr>
          <p:nvPr/>
        </p:nvPicPr>
        <p:blipFill>
          <a:blip r:embed="rId2"/>
          <a:srcRect l="52272" t="8889" r="5152" b="16566"/>
          <a:stretch>
            <a:fillRect/>
          </a:stretch>
        </p:blipFill>
        <p:spPr>
          <a:xfrm>
            <a:off x="4594412" y="663388"/>
            <a:ext cx="3893127" cy="5112327"/>
          </a:xfrm>
          <a:prstGeom prst="rect">
            <a:avLst/>
          </a:prstGeom>
        </p:spPr>
      </p:pic>
      <p:sp>
        <p:nvSpPr>
          <p:cNvPr id="11" name="Title 1"/>
          <p:cNvSpPr>
            <a:spLocks noGrp="1"/>
          </p:cNvSpPr>
          <p:nvPr>
            <p:ph type="title"/>
          </p:nvPr>
        </p:nvSpPr>
        <p:spPr>
          <a:xfrm>
            <a:off x="725487" y="1143000"/>
            <a:ext cx="3792537" cy="1341344"/>
          </a:xfrm>
        </p:spPr>
        <p:txBody>
          <a:bodyPr anchor="b"/>
          <a:lstStyle>
            <a:lvl1pPr algn="ctr">
              <a:defRPr sz="4400" b="0"/>
            </a:lvl1pPr>
          </a:lstStyle>
          <a:p>
            <a:r>
              <a:rPr lang="en-US" smtClean="0"/>
              <a:t>Click to edit Master title style</a:t>
            </a:r>
            <a:endParaRPr/>
          </a:p>
        </p:txBody>
      </p:sp>
      <p:sp>
        <p:nvSpPr>
          <p:cNvPr id="12" name="Text Placeholder 3"/>
          <p:cNvSpPr>
            <a:spLocks noGrp="1"/>
          </p:cNvSpPr>
          <p:nvPr>
            <p:ph type="body" sz="half" idx="2"/>
          </p:nvPr>
        </p:nvSpPr>
        <p:spPr>
          <a:xfrm>
            <a:off x="725487" y="2618815"/>
            <a:ext cx="3792537" cy="3133164"/>
          </a:xfrm>
        </p:spPr>
        <p:txBody>
          <a:bodyPr>
            <a:normAutofit/>
          </a:bodyPr>
          <a:lstStyle>
            <a:lvl1pPr marL="0" indent="0" algn="ctr">
              <a:spcBef>
                <a:spcPts val="18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4829938" y="864971"/>
            <a:ext cx="3422075" cy="4709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25487" y="462896"/>
            <a:ext cx="7718425" cy="828021"/>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725489" y="1598613"/>
            <a:ext cx="7718424"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1D0C28C-7EA6-5244-AB9B-2514A3EC3184}" type="datetimeFigureOut">
              <a:rPr lang="en-US" smtClean="0"/>
              <a:pPr/>
              <a:t>2020-05-09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E80D5-4550-C24B-B126-E34C0EBBDC1C}"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685801"/>
            <a:ext cx="1066800" cy="54848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25488" y="685757"/>
            <a:ext cx="6437312" cy="54822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1D0C28C-7EA6-5244-AB9B-2514A3EC3184}" type="datetimeFigureOut">
              <a:rPr lang="en-US" smtClean="0"/>
              <a:pPr/>
              <a:t>2020-05-09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E80D5-4550-C24B-B126-E34C0EBBDC1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1D0C28C-7EA6-5244-AB9B-2514A3EC3184}" type="datetimeFigureOut">
              <a:rPr lang="en-US" smtClean="0"/>
              <a:pPr/>
              <a:t>2020-05-09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E80D5-4550-C24B-B126-E34C0EBBDC1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pic>
        <p:nvPicPr>
          <p:cNvPr id="12" name="Picture 11" descr="titlePhotoBacking-r.png"/>
          <p:cNvPicPr>
            <a:picLocks noChangeAspect="1"/>
          </p:cNvPicPr>
          <p:nvPr/>
        </p:nvPicPr>
        <p:blipFill>
          <a:blip r:embed="rId2"/>
          <a:srcRect l="17353" t="9412" r="17500" b="32353"/>
          <a:stretch>
            <a:fillRect/>
          </a:stretch>
        </p:blipFill>
        <p:spPr>
          <a:xfrm>
            <a:off x="1586753" y="645459"/>
            <a:ext cx="5957047" cy="3993776"/>
          </a:xfrm>
          <a:prstGeom prst="rect">
            <a:avLst/>
          </a:prstGeom>
        </p:spPr>
      </p:pic>
      <p:sp>
        <p:nvSpPr>
          <p:cNvPr id="4" name="Date Placeholder 3"/>
          <p:cNvSpPr>
            <a:spLocks noGrp="1"/>
          </p:cNvSpPr>
          <p:nvPr>
            <p:ph type="dt" sz="half" idx="10"/>
          </p:nvPr>
        </p:nvSpPr>
        <p:spPr>
          <a:xfrm>
            <a:off x="457200" y="6324600"/>
            <a:ext cx="2133600" cy="273050"/>
          </a:xfrm>
        </p:spPr>
        <p:txBody>
          <a:bodyPr/>
          <a:lstStyle>
            <a:lvl1pPr>
              <a:defRPr sz="1400">
                <a:solidFill>
                  <a:schemeClr val="tx2">
                    <a:lumMod val="75000"/>
                  </a:schemeClr>
                </a:solidFill>
              </a:defRPr>
            </a:lvl1pPr>
          </a:lstStyle>
          <a:p>
            <a:fld id="{A1D0C28C-7EA6-5244-AB9B-2514A3EC3184}" type="datetimeFigureOut">
              <a:rPr lang="en-US" smtClean="0"/>
              <a:pPr/>
              <a:t>2020-05-09</a:t>
            </a:fld>
            <a:endParaRPr lang="en-US"/>
          </a:p>
        </p:txBody>
      </p:sp>
      <p:sp>
        <p:nvSpPr>
          <p:cNvPr id="5" name="Footer Placeholder 4"/>
          <p:cNvSpPr>
            <a:spLocks noGrp="1"/>
          </p:cNvSpPr>
          <p:nvPr>
            <p:ph type="ftr" sz="quarter" idx="11"/>
          </p:nvPr>
        </p:nvSpPr>
        <p:spPr>
          <a:xfrm>
            <a:off x="3124200" y="6324600"/>
            <a:ext cx="2895600" cy="273050"/>
          </a:xfrm>
        </p:spPr>
        <p:txBody>
          <a:bodyPr/>
          <a:lstStyle>
            <a:lvl1pPr>
              <a:defRPr sz="1400">
                <a:solidFill>
                  <a:schemeClr val="tx2">
                    <a:lumMod val="75000"/>
                  </a:schemeClr>
                </a:solidFill>
              </a:defRPr>
            </a:lvl1pPr>
          </a:lstStyle>
          <a:p>
            <a:endParaRPr lang="en-US"/>
          </a:p>
        </p:txBody>
      </p:sp>
      <p:sp>
        <p:nvSpPr>
          <p:cNvPr id="6" name="Slide Number Placeholder 5"/>
          <p:cNvSpPr>
            <a:spLocks noGrp="1"/>
          </p:cNvSpPr>
          <p:nvPr>
            <p:ph type="sldNum" sz="quarter" idx="12"/>
          </p:nvPr>
        </p:nvSpPr>
        <p:spPr>
          <a:xfrm>
            <a:off x="6553200" y="6324600"/>
            <a:ext cx="2133600" cy="273050"/>
          </a:xfrm>
        </p:spPr>
        <p:txBody>
          <a:bodyPr/>
          <a:lstStyle>
            <a:lvl1pPr>
              <a:defRPr sz="1400">
                <a:solidFill>
                  <a:schemeClr val="tx2">
                    <a:lumMod val="75000"/>
                  </a:schemeClr>
                </a:solidFill>
              </a:defRPr>
            </a:lvl1pPr>
          </a:lstStyle>
          <a:p>
            <a:fld id="{2FEE80D5-4550-C24B-B126-E34C0EBBDC1C}" type="slidenum">
              <a:rPr lang="en-US" smtClean="0"/>
              <a:pPr/>
              <a:t>‹#›</a:t>
            </a:fld>
            <a:endParaRPr lang="en-US"/>
          </a:p>
        </p:txBody>
      </p:sp>
      <p:sp>
        <p:nvSpPr>
          <p:cNvPr id="2" name="Title 1"/>
          <p:cNvSpPr>
            <a:spLocks noGrp="1"/>
          </p:cNvSpPr>
          <p:nvPr>
            <p:ph type="ctrTitle"/>
          </p:nvPr>
        </p:nvSpPr>
        <p:spPr>
          <a:xfrm>
            <a:off x="524435" y="4953000"/>
            <a:ext cx="8095130" cy="857250"/>
          </a:xfrm>
        </p:spPr>
        <p:txBody>
          <a:bodyPr anchor="b" anchorCtr="0">
            <a:noAutofit/>
          </a:bodyPr>
          <a:lstStyle>
            <a:lvl1pPr>
              <a:defRPr sz="540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524435" y="5791200"/>
            <a:ext cx="8095130" cy="507200"/>
          </a:xfrm>
        </p:spPr>
        <p:txBody>
          <a:bodyPr>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1" name="Picture Placeholder 10"/>
          <p:cNvSpPr>
            <a:spLocks noGrp="1"/>
          </p:cNvSpPr>
          <p:nvPr>
            <p:ph type="pic" sz="quarter" idx="13"/>
          </p:nvPr>
        </p:nvSpPr>
        <p:spPr>
          <a:xfrm>
            <a:off x="1764792" y="804672"/>
            <a:ext cx="5638800" cy="3657600"/>
          </a:xfrm>
        </p:spPr>
        <p:txBody>
          <a:bodyPr/>
          <a:lstStyle>
            <a:lvl1pPr>
              <a:buNone/>
              <a:defRPr>
                <a:solidFill>
                  <a:schemeClr val="bg2"/>
                </a:solidFill>
              </a:defRPr>
            </a:lvl1pPr>
          </a:lstStyle>
          <a:p>
            <a:r>
              <a:rPr lang="en-US"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0818" y="2514600"/>
            <a:ext cx="8162365" cy="914400"/>
          </a:xfrm>
        </p:spPr>
        <p:txBody>
          <a:bodyPr anchor="b" anchorCtr="0"/>
          <a:lstStyle>
            <a:lvl1pPr algn="ctr">
              <a:defRPr sz="5400" b="0" cap="none" baseline="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Text Placeholder 2"/>
          <p:cNvSpPr>
            <a:spLocks noGrp="1"/>
          </p:cNvSpPr>
          <p:nvPr>
            <p:ph type="body" idx="1"/>
          </p:nvPr>
        </p:nvSpPr>
        <p:spPr>
          <a:xfrm>
            <a:off x="490818" y="3429000"/>
            <a:ext cx="8162365" cy="701000"/>
          </a:xfrm>
        </p:spPr>
        <p:txBody>
          <a:bodyPr anchor="t" anchorCtr="0">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400" kern="1200">
                <a:solidFill>
                  <a:schemeClr val="tx2">
                    <a:lumMod val="75000"/>
                  </a:schemeClr>
                </a:solidFill>
                <a:latin typeface="+mn-lt"/>
                <a:ea typeface="+mn-ea"/>
                <a:cs typeface="+mn-cs"/>
              </a:defRPr>
            </a:lvl1pPr>
          </a:lstStyle>
          <a:p>
            <a:fld id="{A1D0C28C-7EA6-5244-AB9B-2514A3EC3184}" type="datetimeFigureOut">
              <a:rPr lang="en-US" smtClean="0"/>
              <a:pPr/>
              <a:t>2020-05-09</a:t>
            </a:fld>
            <a:endParaRPr lang="en-U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400" kern="1200">
                <a:solidFill>
                  <a:schemeClr val="tx2">
                    <a:lumMod val="75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400" kern="1200">
                <a:solidFill>
                  <a:schemeClr val="tx2">
                    <a:lumMod val="75000"/>
                  </a:schemeClr>
                </a:solidFill>
                <a:latin typeface="+mn-lt"/>
                <a:ea typeface="+mn-ea"/>
                <a:cs typeface="+mn-cs"/>
              </a:defRPr>
            </a:lvl1pPr>
          </a:lstStyle>
          <a:p>
            <a:fld id="{2FEE80D5-4550-C24B-B126-E34C0EBBDC1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A1D0C28C-7EA6-5244-AB9B-2514A3EC3184}" type="datetimeFigureOut">
              <a:rPr lang="en-US" smtClean="0"/>
              <a:pPr/>
              <a:t>2020-05-09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E80D5-4550-C24B-B126-E34C0EBBDC1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23900" y="1598613"/>
            <a:ext cx="3773488"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23900" y="2174875"/>
            <a:ext cx="3773488" cy="3997325"/>
          </a:xfrm>
        </p:spPr>
        <p:txBody>
          <a:bodyPr/>
          <a:lstStyle>
            <a:lvl1pPr>
              <a:defRPr sz="2400"/>
            </a:lvl1pPr>
            <a:lvl2pPr>
              <a:defRPr sz="22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45026" y="1598613"/>
            <a:ext cx="3776472"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3776472" cy="3997325"/>
          </a:xfrm>
        </p:spPr>
        <p:txBody>
          <a:bodyPr/>
          <a:lstStyle>
            <a:lvl1pPr>
              <a:defRPr sz="2400"/>
            </a:lvl1pPr>
            <a:lvl2pPr>
              <a:defRPr sz="22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A1D0C28C-7EA6-5244-AB9B-2514A3EC3184}" type="datetimeFigureOut">
              <a:rPr lang="en-US" smtClean="0"/>
              <a:pPr/>
              <a:t>2020-05-09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EE80D5-4550-C24B-B126-E34C0EBBDC1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A1D0C28C-7EA6-5244-AB9B-2514A3EC3184}" type="datetimeFigureOut">
              <a:rPr lang="en-US" smtClean="0"/>
              <a:pPr/>
              <a:t>2020-05-09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E80D5-4550-C24B-B126-E34C0EBBDC1C}" type="slidenum">
              <a:rPr lang="en-US" smtClean="0"/>
              <a:pPr/>
              <a:t>‹#›</a:t>
            </a:fld>
            <a:endParaRPr lang="en-US"/>
          </a:p>
        </p:txBody>
      </p:sp>
      <p:sp>
        <p:nvSpPr>
          <p:cNvPr id="8" name="Content Placeholder 2"/>
          <p:cNvSpPr>
            <a:spLocks noGrp="1"/>
          </p:cNvSpPr>
          <p:nvPr>
            <p:ph sz="half" idx="13"/>
          </p:nvPr>
        </p:nvSpPr>
        <p:spPr>
          <a:xfrm>
            <a:off x="723900" y="3914170"/>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A1D0C28C-7EA6-5244-AB9B-2514A3EC3184}" type="datetimeFigureOut">
              <a:rPr lang="en-US" smtClean="0"/>
              <a:pPr/>
              <a:t>2020-05-09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E80D5-4550-C24B-B126-E34C0EBBDC1C}" type="slidenum">
              <a:rPr lang="en-US" smtClean="0"/>
              <a:pPr/>
              <a:t>‹#›</a:t>
            </a:fld>
            <a:endParaRPr lang="en-US"/>
          </a:p>
        </p:txBody>
      </p:sp>
      <p:sp>
        <p:nvSpPr>
          <p:cNvPr id="8"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1D0C28C-7EA6-5244-AB9B-2514A3EC3184}" type="datetimeFigureOut">
              <a:rPr lang="en-US" smtClean="0"/>
              <a:pPr/>
              <a:t>2020-05-09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EE80D5-4550-C24B-B126-E34C0EBBDC1C}" type="slidenum">
              <a:rPr lang="en-US" smtClean="0"/>
              <a:pPr/>
              <a:t>‹#›</a:t>
            </a:fld>
            <a:endParaRPr lang="en-US"/>
          </a:p>
        </p:txBody>
      </p:sp>
      <p:sp>
        <p:nvSpPr>
          <p:cNvPr id="6" name="Content Placeholder 2"/>
          <p:cNvSpPr>
            <a:spLocks noGrp="1"/>
          </p:cNvSpPr>
          <p:nvPr>
            <p:ph sz="half" idx="1"/>
          </p:nvPr>
        </p:nvSpPr>
        <p:spPr>
          <a:xfrm>
            <a:off x="7239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3"/>
          </p:nvPr>
        </p:nvSpPr>
        <p:spPr>
          <a:xfrm>
            <a:off x="7239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6141" y="314979"/>
            <a:ext cx="7691719" cy="1143000"/>
          </a:xfrm>
          <a:prstGeom prst="rect">
            <a:avLst/>
          </a:prstGeom>
        </p:spPr>
        <p:txBody>
          <a:bodyPr vert="horz" lIns="91440" tIns="45720" rIns="91440" bIns="45720" rtlCol="0" anchor="ctr">
            <a:noAutofit/>
          </a:bodyPr>
          <a:lstStyle/>
          <a:p>
            <a:r>
              <a:rPr/>
              <a:t>Click to edit title style</a:t>
            </a:r>
          </a:p>
        </p:txBody>
      </p:sp>
      <p:sp>
        <p:nvSpPr>
          <p:cNvPr id="3" name="Text Placeholder 2"/>
          <p:cNvSpPr>
            <a:spLocks noGrp="1"/>
          </p:cNvSpPr>
          <p:nvPr>
            <p:ph type="body" idx="1"/>
          </p:nvPr>
        </p:nvSpPr>
        <p:spPr>
          <a:xfrm>
            <a:off x="726141" y="1586753"/>
            <a:ext cx="7691719" cy="45719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lumMod val="65000"/>
                    <a:lumOff val="35000"/>
                  </a:schemeClr>
                </a:solidFill>
              </a:defRPr>
            </a:lvl1pPr>
          </a:lstStyle>
          <a:p>
            <a:fld id="{A1D0C28C-7EA6-5244-AB9B-2514A3EC3184}" type="datetimeFigureOut">
              <a:rPr lang="en-US" smtClean="0"/>
              <a:pPr/>
              <a:t>2020-05-09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fld id="{2FEE80D5-4550-C24B-B126-E34C0EBBDC1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txStyles>
    <p:title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p:titleStyle>
    <p:body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2057400" indent="-457200"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9569" y="1143000"/>
            <a:ext cx="5724862" cy="2464575"/>
          </a:xfrm>
        </p:spPr>
        <p:txBody>
          <a:bodyPr/>
          <a:lstStyle/>
          <a:p>
            <a:r>
              <a:rPr lang="en-US" i="1" dirty="0" smtClean="0"/>
              <a:t>Epistle IV: To Richard Boyle, Earl of Burlington</a:t>
            </a:r>
            <a:endParaRPr lang="en-US" i="1" dirty="0"/>
          </a:p>
        </p:txBody>
      </p:sp>
      <p:sp>
        <p:nvSpPr>
          <p:cNvPr id="3" name="Subtitle 2"/>
          <p:cNvSpPr>
            <a:spLocks noGrp="1"/>
          </p:cNvSpPr>
          <p:nvPr>
            <p:ph type="subTitle" idx="1"/>
          </p:nvPr>
        </p:nvSpPr>
        <p:spPr>
          <a:xfrm>
            <a:off x="1709569" y="3795169"/>
            <a:ext cx="5724862" cy="562782"/>
          </a:xfrm>
        </p:spPr>
        <p:txBody>
          <a:bodyPr>
            <a:normAutofit/>
          </a:bodyPr>
          <a:lstStyle/>
          <a:p>
            <a:r>
              <a:rPr lang="en-US" dirty="0" smtClean="0"/>
              <a:t>By Alexander Pope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Versailles = Proud, Unnatural and Lacking Sense (71) </a:t>
            </a:r>
            <a:endParaRPr lang="en-US" dirty="0"/>
          </a:p>
        </p:txBody>
      </p:sp>
      <p:pic>
        <p:nvPicPr>
          <p:cNvPr id="4" name="Content Placeholder 3" descr="versailles2.jpg"/>
          <p:cNvPicPr>
            <a:picLocks noGrp="1" noChangeAspect="1"/>
          </p:cNvPicPr>
          <p:nvPr>
            <p:ph idx="1"/>
          </p:nvPr>
        </p:nvPicPr>
        <p:blipFill>
          <a:blip r:embed="rId2"/>
          <a:srcRect l="-22320" r="-22320"/>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387" y="314978"/>
            <a:ext cx="8186961" cy="1271775"/>
          </a:xfrm>
        </p:spPr>
        <p:txBody>
          <a:bodyPr/>
          <a:lstStyle/>
          <a:p>
            <a:r>
              <a:rPr lang="en-US" sz="3600" dirty="0" smtClean="0"/>
              <a:t>Pope Preferred Treed Landscapes with Modest Architecture Nestled in Woods</a:t>
            </a:r>
            <a:endParaRPr lang="en-US" sz="3600" dirty="0"/>
          </a:p>
        </p:txBody>
      </p:sp>
      <p:sp>
        <p:nvSpPr>
          <p:cNvPr id="3" name="Content Placeholder 2"/>
          <p:cNvSpPr>
            <a:spLocks noGrp="1"/>
          </p:cNvSpPr>
          <p:nvPr>
            <p:ph idx="1"/>
          </p:nvPr>
        </p:nvSpPr>
        <p:spPr>
          <a:xfrm>
            <a:off x="548387" y="1904800"/>
            <a:ext cx="8186961" cy="4253952"/>
          </a:xfrm>
        </p:spPr>
        <p:txBody>
          <a:bodyPr/>
          <a:lstStyle/>
          <a:p>
            <a:r>
              <a:rPr lang="en-US" dirty="0" smtClean="0"/>
              <a:t>Through his young woods how </a:t>
            </a:r>
            <a:r>
              <a:rPr lang="en-US" dirty="0" err="1" smtClean="0"/>
              <a:t>pleas’d</a:t>
            </a:r>
            <a:r>
              <a:rPr lang="en-US" dirty="0" smtClean="0"/>
              <a:t> </a:t>
            </a:r>
            <a:r>
              <a:rPr lang="en-US" dirty="0" err="1" smtClean="0"/>
              <a:t>Sabinus</a:t>
            </a:r>
            <a:r>
              <a:rPr lang="en-US" dirty="0" smtClean="0"/>
              <a:t> </a:t>
            </a:r>
            <a:r>
              <a:rPr lang="en-US" dirty="0" err="1" smtClean="0"/>
              <a:t>stray’d</a:t>
            </a:r>
            <a:r>
              <a:rPr lang="en-US" dirty="0" smtClean="0"/>
              <a:t>,  Or sat delighted in the </a:t>
            </a:r>
            <a:r>
              <a:rPr lang="en-US" dirty="0" err="1" smtClean="0"/>
              <a:t>thick’ning</a:t>
            </a:r>
            <a:r>
              <a:rPr lang="en-US" dirty="0" smtClean="0"/>
              <a:t> shade,                            With annual joy the </a:t>
            </a:r>
            <a:r>
              <a:rPr lang="en-US" dirty="0" err="1" smtClean="0"/>
              <a:t>redd’ning</a:t>
            </a:r>
            <a:r>
              <a:rPr lang="en-US" dirty="0" smtClean="0"/>
              <a:t> shoots to greet,                    Or see the stretching branches long to meet!                      His son’s fine taste an </a:t>
            </a:r>
            <a:r>
              <a:rPr lang="en-US" dirty="0" err="1" smtClean="0"/>
              <a:t>op’ner</a:t>
            </a:r>
            <a:r>
              <a:rPr lang="en-US" dirty="0" smtClean="0"/>
              <a:t> vista loves,                             Foe to the dyads of his father’s groves;                             One boundless green, or </a:t>
            </a:r>
            <a:r>
              <a:rPr lang="en-US" dirty="0" err="1" smtClean="0"/>
              <a:t>flourish’d</a:t>
            </a:r>
            <a:r>
              <a:rPr lang="en-US" dirty="0" smtClean="0"/>
              <a:t> carpet views,             With all the mournful family of yews;                             The thriving plants ignoble broomsticks made,                Now sweep those alleys they were born to shade. (89-98)</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1" y="314978"/>
            <a:ext cx="7691719" cy="1921717"/>
          </a:xfrm>
        </p:spPr>
        <p:txBody>
          <a:bodyPr/>
          <a:lstStyle/>
          <a:p>
            <a:r>
              <a:rPr lang="en-US" sz="4400" dirty="0" smtClean="0"/>
              <a:t>Questions for </a:t>
            </a:r>
            <a:r>
              <a:rPr lang="en-US" sz="4400" dirty="0" err="1" smtClean="0"/>
              <a:t>Timon’s</a:t>
            </a:r>
            <a:r>
              <a:rPr lang="en-US" sz="4400" dirty="0" smtClean="0"/>
              <a:t> Villa</a:t>
            </a:r>
            <a:br>
              <a:rPr lang="en-US" sz="4400" dirty="0" smtClean="0"/>
            </a:br>
            <a:r>
              <a:rPr lang="en-US" sz="4400" dirty="0" smtClean="0"/>
              <a:t>(Group Work) </a:t>
            </a:r>
            <a:endParaRPr lang="en-US" sz="4400" dirty="0"/>
          </a:p>
        </p:txBody>
      </p:sp>
      <p:sp>
        <p:nvSpPr>
          <p:cNvPr id="3" name="Content Placeholder 2"/>
          <p:cNvSpPr>
            <a:spLocks noGrp="1"/>
          </p:cNvSpPr>
          <p:nvPr>
            <p:ph idx="1"/>
          </p:nvPr>
        </p:nvSpPr>
        <p:spPr>
          <a:xfrm>
            <a:off x="726141" y="2496443"/>
            <a:ext cx="7691719" cy="3953902"/>
          </a:xfrm>
        </p:spPr>
        <p:txBody>
          <a:bodyPr>
            <a:normAutofit lnSpcReduction="10000"/>
          </a:bodyPr>
          <a:lstStyle/>
          <a:p>
            <a:r>
              <a:rPr lang="en-US" dirty="0" smtClean="0"/>
              <a:t>What is wrong with </a:t>
            </a:r>
            <a:r>
              <a:rPr lang="en-US" dirty="0" err="1" smtClean="0"/>
              <a:t>Timon’s</a:t>
            </a:r>
            <a:r>
              <a:rPr lang="en-US" dirty="0" smtClean="0"/>
              <a:t> Landscape gardening? (lines 99-132)</a:t>
            </a:r>
          </a:p>
          <a:p>
            <a:r>
              <a:rPr lang="en-US" dirty="0" smtClean="0"/>
              <a:t>What is wrong with with </a:t>
            </a:r>
            <a:r>
              <a:rPr lang="en-US" dirty="0" err="1" smtClean="0"/>
              <a:t>Timon’s</a:t>
            </a:r>
            <a:r>
              <a:rPr lang="en-US" dirty="0" smtClean="0"/>
              <a:t> study &amp; chapel? (133-50)</a:t>
            </a:r>
          </a:p>
          <a:p>
            <a:r>
              <a:rPr lang="en-US" dirty="0" smtClean="0"/>
              <a:t>What is wrong with </a:t>
            </a:r>
            <a:r>
              <a:rPr lang="en-US" dirty="0" err="1" smtClean="0"/>
              <a:t>Timon’s</a:t>
            </a:r>
            <a:r>
              <a:rPr lang="en-US" dirty="0" smtClean="0"/>
              <a:t> hospitality? (151-68)</a:t>
            </a:r>
          </a:p>
          <a:p>
            <a:pPr>
              <a:buNone/>
            </a:pPr>
            <a:endParaRPr lang="en-US" dirty="0" smtClean="0"/>
          </a:p>
          <a:p>
            <a:pPr>
              <a:buNone/>
            </a:pPr>
            <a:r>
              <a:rPr lang="en-US" dirty="0" smtClean="0"/>
              <a:t>Question for entire class: What benefit does this “vain” effort bring? (169-72)</a:t>
            </a:r>
          </a:p>
          <a:p>
            <a:pPr>
              <a:buNone/>
            </a:pPr>
            <a:endParaRPr lang="en-US" dirty="0" smtClean="0"/>
          </a:p>
          <a:p>
            <a:pPr>
              <a:buNone/>
            </a:pPr>
            <a:endParaRPr lang="en-US" dirty="0" smtClean="0"/>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 Modern “French Chateau”: Private Folly? </a:t>
            </a:r>
            <a:endParaRPr lang="en-US" sz="4400" dirty="0"/>
          </a:p>
        </p:txBody>
      </p:sp>
      <p:pic>
        <p:nvPicPr>
          <p:cNvPr id="6" name="Content Placeholder 5" descr="French Chateau Provincial French Country.jpg"/>
          <p:cNvPicPr>
            <a:picLocks noGrp="1" noChangeAspect="1"/>
          </p:cNvPicPr>
          <p:nvPr>
            <p:ph idx="1"/>
          </p:nvPr>
        </p:nvPicPr>
        <p:blipFill>
          <a:blip r:embed="rId2"/>
          <a:srcRect l="-17953" r="-17953"/>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 Vision of “Another Age”</a:t>
            </a:r>
            <a:endParaRPr lang="en-US" sz="4400" dirty="0"/>
          </a:p>
        </p:txBody>
      </p:sp>
      <p:sp>
        <p:nvSpPr>
          <p:cNvPr id="3" name="Content Placeholder 2"/>
          <p:cNvSpPr>
            <a:spLocks noGrp="1"/>
          </p:cNvSpPr>
          <p:nvPr>
            <p:ph idx="1"/>
          </p:nvPr>
        </p:nvSpPr>
        <p:spPr>
          <a:xfrm>
            <a:off x="360781" y="1586753"/>
            <a:ext cx="8427849" cy="4571999"/>
          </a:xfrm>
        </p:spPr>
        <p:txBody>
          <a:bodyPr/>
          <a:lstStyle/>
          <a:p>
            <a:r>
              <a:rPr lang="en-US" dirty="0" smtClean="0"/>
              <a:t>Pope’s vision of a future age not guided by vanity:</a:t>
            </a:r>
          </a:p>
          <a:p>
            <a:pPr>
              <a:buAutoNum type="arabicPeriod"/>
            </a:pPr>
            <a:r>
              <a:rPr lang="en-US" dirty="0" smtClean="0"/>
              <a:t>Land used for agriculture (175-76)</a:t>
            </a:r>
          </a:p>
          <a:p>
            <a:pPr>
              <a:buAutoNum type="arabicPeriod"/>
            </a:pPr>
            <a:r>
              <a:rPr lang="en-US" dirty="0" smtClean="0"/>
              <a:t>Aesthetics subordinated to pragmatism (179-180)</a:t>
            </a:r>
          </a:p>
          <a:p>
            <a:pPr>
              <a:buAutoNum type="arabicPeriod"/>
            </a:pPr>
            <a:r>
              <a:rPr lang="en-US" dirty="0" smtClean="0"/>
              <a:t>Tenants well cared for by their Lord (183-84)</a:t>
            </a:r>
          </a:p>
          <a:p>
            <a:pPr>
              <a:buAutoNum type="arabicPeriod"/>
            </a:pPr>
            <a:r>
              <a:rPr lang="en-US" dirty="0" smtClean="0"/>
              <a:t>“Ample lawns” (185) for grazing cattle, not for display. </a:t>
            </a:r>
          </a:p>
          <a:p>
            <a:pPr>
              <a:buAutoNum type="arabicPeriod"/>
            </a:pPr>
            <a:r>
              <a:rPr lang="en-US" dirty="0" smtClean="0"/>
              <a:t>Forests not “for pride or show” (187) but for timber. </a:t>
            </a:r>
          </a:p>
          <a:p>
            <a:pPr>
              <a:buNone/>
            </a:pPr>
            <a:r>
              <a:rPr lang="en-US" dirty="0" smtClean="0"/>
              <a:t>Concludes by addressing reader: “You too proceed . . .” (191)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smtClean="0"/>
              <a:t>Chawton</a:t>
            </a:r>
            <a:r>
              <a:rPr lang="en-US" sz="4400" dirty="0" smtClean="0"/>
              <a:t> House Library: Stewardship for Public Benefit</a:t>
            </a:r>
            <a:endParaRPr lang="en-US" sz="4400" dirty="0"/>
          </a:p>
        </p:txBody>
      </p:sp>
      <p:sp>
        <p:nvSpPr>
          <p:cNvPr id="5" name="Content Placeholder 4"/>
          <p:cNvSpPr>
            <a:spLocks noGrp="1"/>
          </p:cNvSpPr>
          <p:nvPr>
            <p:ph idx="1"/>
          </p:nvPr>
        </p:nvSpPr>
        <p:spPr>
          <a:xfrm>
            <a:off x="726141" y="1774927"/>
            <a:ext cx="7691719" cy="4860025"/>
          </a:xfrm>
        </p:spPr>
        <p:txBody>
          <a:bodyPr/>
          <a:lstStyle/>
          <a:p>
            <a:r>
              <a:rPr lang="en-US" dirty="0" smtClean="0"/>
              <a:t>Ends with suggestions:  “the old repair” (192); “public ways extend, / Bid temples, worthier of God, ascend”  (197). “These </a:t>
            </a:r>
            <a:r>
              <a:rPr lang="en-US" dirty="0" err="1" smtClean="0"/>
              <a:t>honours</a:t>
            </a:r>
            <a:r>
              <a:rPr lang="en-US" dirty="0" smtClean="0"/>
              <a:t>, peace to happy Britain brings” (203). </a:t>
            </a:r>
          </a:p>
          <a:p>
            <a:endParaRPr lang="en-US" dirty="0"/>
          </a:p>
        </p:txBody>
      </p:sp>
      <p:pic>
        <p:nvPicPr>
          <p:cNvPr id="6" name="Picture 5" descr="chawton-house-library.jpg"/>
          <p:cNvPicPr>
            <a:picLocks noChangeAspect="1"/>
          </p:cNvPicPr>
          <p:nvPr/>
        </p:nvPicPr>
        <p:blipFill>
          <a:blip r:embed="rId2"/>
          <a:stretch>
            <a:fillRect/>
          </a:stretch>
        </p:blipFill>
        <p:spPr>
          <a:xfrm>
            <a:off x="2568761" y="3355271"/>
            <a:ext cx="4372907" cy="327968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1" y="314979"/>
            <a:ext cx="7691719" cy="1271774"/>
          </a:xfrm>
        </p:spPr>
        <p:txBody>
          <a:bodyPr/>
          <a:lstStyle/>
          <a:p>
            <a:r>
              <a:rPr lang="en-US" sz="4000" dirty="0" smtClean="0"/>
              <a:t>Tyndale University College:</a:t>
            </a:r>
            <a:r>
              <a:rPr lang="en-US" sz="4000" dirty="0"/>
              <a:t/>
            </a:r>
            <a:br>
              <a:rPr lang="en-US" sz="4000" dirty="0"/>
            </a:br>
            <a:r>
              <a:rPr lang="en-US" sz="2400" dirty="0" smtClean="0"/>
              <a:t>“The </a:t>
            </a:r>
            <a:r>
              <a:rPr lang="en-US" sz="2400" dirty="0"/>
              <a:t>old repair” (192</a:t>
            </a:r>
            <a:r>
              <a:rPr lang="en-US" sz="2400" dirty="0" smtClean="0"/>
              <a:t>) … </a:t>
            </a:r>
            <a:br>
              <a:rPr lang="en-US" sz="2400" dirty="0" smtClean="0"/>
            </a:br>
            <a:r>
              <a:rPr lang="en-US" sz="2400" dirty="0" smtClean="0"/>
              <a:t>“</a:t>
            </a:r>
            <a:r>
              <a:rPr lang="en-US" sz="2400" dirty="0"/>
              <a:t>These </a:t>
            </a:r>
            <a:r>
              <a:rPr lang="en-US" sz="2400" dirty="0" err="1"/>
              <a:t>honours</a:t>
            </a:r>
            <a:r>
              <a:rPr lang="en-US" sz="2400" dirty="0"/>
              <a:t>, peace to happy </a:t>
            </a:r>
            <a:r>
              <a:rPr lang="en-US" sz="2400" dirty="0" smtClean="0"/>
              <a:t>[Canada] </a:t>
            </a:r>
            <a:r>
              <a:rPr lang="en-US" sz="2400" dirty="0"/>
              <a:t>brings” (203). </a:t>
            </a:r>
            <a:br>
              <a:rPr lang="en-US" sz="2400" dirty="0"/>
            </a:br>
            <a:endParaRPr lang="en-GB"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5488" y="1912287"/>
            <a:ext cx="7693025" cy="4511388"/>
          </a:xfrm>
        </p:spPr>
      </p:pic>
    </p:spTree>
    <p:extLst>
      <p:ext uri="{BB962C8B-B14F-4D97-AF65-F5344CB8AC3E}">
        <p14:creationId xmlns:p14="http://schemas.microsoft.com/office/powerpoint/2010/main" val="3614105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Quick Facts</a:t>
            </a:r>
            <a:endParaRPr lang="en-US" dirty="0"/>
          </a:p>
        </p:txBody>
      </p:sp>
      <p:sp>
        <p:nvSpPr>
          <p:cNvPr id="5" name="Content Placeholder 4"/>
          <p:cNvSpPr>
            <a:spLocks noGrp="1"/>
          </p:cNvSpPr>
          <p:nvPr>
            <p:ph sz="half" idx="1"/>
          </p:nvPr>
        </p:nvSpPr>
        <p:spPr/>
        <p:txBody>
          <a:bodyPr/>
          <a:lstStyle/>
          <a:p>
            <a:pPr>
              <a:buNone/>
            </a:pPr>
            <a:r>
              <a:rPr lang="en-US" dirty="0" smtClean="0"/>
              <a:t>Born on May 21</a:t>
            </a:r>
            <a:r>
              <a:rPr lang="en-US" baseline="30000" dirty="0" smtClean="0"/>
              <a:t>st</a:t>
            </a:r>
            <a:r>
              <a:rPr lang="en-US" dirty="0" smtClean="0"/>
              <a:t>, 1688</a:t>
            </a:r>
          </a:p>
          <a:p>
            <a:pPr>
              <a:buNone/>
            </a:pPr>
            <a:r>
              <a:rPr lang="en-US" dirty="0" smtClean="0"/>
              <a:t>Died on May 30</a:t>
            </a:r>
            <a:r>
              <a:rPr lang="en-US" baseline="30000" dirty="0" smtClean="0"/>
              <a:t>th</a:t>
            </a:r>
            <a:r>
              <a:rPr lang="en-US" dirty="0" smtClean="0"/>
              <a:t>, 1744</a:t>
            </a:r>
          </a:p>
          <a:p>
            <a:pPr>
              <a:buNone/>
            </a:pPr>
            <a:r>
              <a:rPr lang="en-US" dirty="0" smtClean="0"/>
              <a:t>Devout Roman Catholic</a:t>
            </a:r>
          </a:p>
          <a:p>
            <a:pPr>
              <a:buNone/>
            </a:pPr>
            <a:r>
              <a:rPr lang="en-US" dirty="0" smtClean="0"/>
              <a:t>Plagued by tuberculosis</a:t>
            </a:r>
          </a:p>
          <a:p>
            <a:pPr>
              <a:buNone/>
            </a:pPr>
            <a:r>
              <a:rPr lang="en-US" dirty="0" smtClean="0"/>
              <a:t>Only 4’6” tall</a:t>
            </a:r>
          </a:p>
          <a:p>
            <a:pPr>
              <a:buNone/>
            </a:pPr>
            <a:r>
              <a:rPr lang="en-US" dirty="0" smtClean="0"/>
              <a:t>Never married</a:t>
            </a:r>
          </a:p>
          <a:p>
            <a:pPr>
              <a:buNone/>
            </a:pPr>
            <a:endParaRPr lang="en-US" dirty="0"/>
          </a:p>
        </p:txBody>
      </p:sp>
      <p:pic>
        <p:nvPicPr>
          <p:cNvPr id="7" name="Content Placeholder 6" descr="pope.png"/>
          <p:cNvPicPr>
            <a:picLocks noGrp="1" noChangeAspect="1"/>
          </p:cNvPicPr>
          <p:nvPr>
            <p:ph sz="half" idx="2"/>
          </p:nvPr>
        </p:nvPicPr>
        <p:blipFill>
          <a:blip r:embed="rId2"/>
          <a:srcRect l="-5539" r="-5539"/>
          <a:stretch>
            <a:fillRect/>
          </a:stretch>
        </p:blip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Style</a:t>
            </a:r>
            <a:endParaRPr lang="en-US" dirty="0"/>
          </a:p>
        </p:txBody>
      </p:sp>
      <p:sp>
        <p:nvSpPr>
          <p:cNvPr id="3" name="Content Placeholder 2"/>
          <p:cNvSpPr>
            <a:spLocks noGrp="1"/>
          </p:cNvSpPr>
          <p:nvPr>
            <p:ph idx="1"/>
          </p:nvPr>
        </p:nvSpPr>
        <p:spPr/>
        <p:txBody>
          <a:bodyPr/>
          <a:lstStyle/>
          <a:p>
            <a:r>
              <a:rPr lang="en-US" dirty="0" smtClean="0"/>
              <a:t>Pope was a classicist</a:t>
            </a:r>
          </a:p>
          <a:p>
            <a:pPr lvl="1"/>
            <a:r>
              <a:rPr lang="en-US" dirty="0" smtClean="0"/>
              <a:t>Focused on the value of ancient artistic styles</a:t>
            </a:r>
          </a:p>
          <a:p>
            <a:pPr lvl="1"/>
            <a:r>
              <a:rPr lang="en-US" dirty="0" smtClean="0"/>
              <a:t>Often emulates Homer, Virgil, etc.</a:t>
            </a:r>
          </a:p>
          <a:p>
            <a:r>
              <a:rPr lang="en-US" dirty="0" smtClean="0"/>
              <a:t>Wrote in heroic couplets</a:t>
            </a:r>
          </a:p>
          <a:p>
            <a:pPr lvl="1"/>
            <a:r>
              <a:rPr lang="en-US" dirty="0" smtClean="0"/>
              <a:t>Rhyming iambic pentameter couplets</a:t>
            </a:r>
          </a:p>
          <a:p>
            <a:pPr lvl="1"/>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The Rape of the Lock</a:t>
            </a:r>
            <a:endParaRPr lang="en-US" i="1" dirty="0"/>
          </a:p>
        </p:txBody>
      </p:sp>
      <p:sp>
        <p:nvSpPr>
          <p:cNvPr id="3" name="Content Placeholder 2"/>
          <p:cNvSpPr>
            <a:spLocks noGrp="1"/>
          </p:cNvSpPr>
          <p:nvPr>
            <p:ph idx="1"/>
          </p:nvPr>
        </p:nvSpPr>
        <p:spPr/>
        <p:txBody>
          <a:bodyPr/>
          <a:lstStyle/>
          <a:p>
            <a:r>
              <a:rPr lang="en-US" dirty="0" smtClean="0"/>
              <a:t>Published in 1712, again in 1714</a:t>
            </a:r>
          </a:p>
          <a:p>
            <a:r>
              <a:rPr lang="en-US" dirty="0" smtClean="0"/>
              <a:t>A “</a:t>
            </a:r>
            <a:r>
              <a:rPr lang="en-US" dirty="0" err="1" smtClean="0"/>
              <a:t>heroi</a:t>
            </a:r>
            <a:r>
              <a:rPr lang="en-US" dirty="0" smtClean="0"/>
              <a:t>-comical” or “</a:t>
            </a:r>
            <a:r>
              <a:rPr lang="en-US" dirty="0" err="1" smtClean="0"/>
              <a:t>tragi</a:t>
            </a:r>
            <a:r>
              <a:rPr lang="en-US" dirty="0" smtClean="0"/>
              <a:t>-comic” poem</a:t>
            </a:r>
          </a:p>
          <a:p>
            <a:pPr lvl="1"/>
            <a:r>
              <a:rPr lang="en-US" dirty="0" smtClean="0"/>
              <a:t>A style of poetry parodying epic poetry</a:t>
            </a:r>
          </a:p>
          <a:p>
            <a:pPr lvl="1"/>
            <a:r>
              <a:rPr lang="en-US" i="1" dirty="0" smtClean="0"/>
              <a:t>The Rape of the Lock</a:t>
            </a:r>
            <a:r>
              <a:rPr lang="en-US" dirty="0" smtClean="0"/>
              <a:t> is divided into 5 cantos</a:t>
            </a:r>
          </a:p>
          <a:p>
            <a:pPr lvl="1"/>
            <a:r>
              <a:rPr lang="en-US" dirty="0" smtClean="0"/>
              <a:t>The story of a stolen lock of hair</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Aesthetics:</a:t>
            </a:r>
            <a:r>
              <a:rPr lang="en-US" sz="4400" dirty="0" smtClean="0"/>
              <a:t> </a:t>
            </a:r>
            <a:br>
              <a:rPr lang="en-US" sz="4400" dirty="0" smtClean="0"/>
            </a:br>
            <a:r>
              <a:rPr lang="en-US" sz="4400" dirty="0" smtClean="0"/>
              <a:t>Good “Neo-Classical” Taste</a:t>
            </a:r>
            <a:endParaRPr lang="en-US" sz="4400" dirty="0"/>
          </a:p>
        </p:txBody>
      </p:sp>
      <p:sp>
        <p:nvSpPr>
          <p:cNvPr id="3" name="Content Placeholder 2"/>
          <p:cNvSpPr>
            <a:spLocks noGrp="1"/>
          </p:cNvSpPr>
          <p:nvPr>
            <p:ph idx="1"/>
          </p:nvPr>
        </p:nvSpPr>
        <p:spPr/>
        <p:txBody>
          <a:bodyPr/>
          <a:lstStyle/>
          <a:p>
            <a:r>
              <a:rPr lang="en-US" dirty="0" smtClean="0"/>
              <a:t>“Glorious” (23) buildings “of use” (24)</a:t>
            </a:r>
          </a:p>
          <a:p>
            <a:endParaRPr lang="en-US" dirty="0" smtClean="0"/>
          </a:p>
          <a:p>
            <a:pPr>
              <a:buNone/>
            </a:pPr>
            <a:r>
              <a:rPr lang="en-US" dirty="0" smtClean="0"/>
              <a:t> </a:t>
            </a:r>
            <a:endParaRPr lang="en-US" dirty="0"/>
          </a:p>
        </p:txBody>
      </p:sp>
      <p:pic>
        <p:nvPicPr>
          <p:cNvPr id="4" name="Picture 3" descr="huntington.jpg"/>
          <p:cNvPicPr>
            <a:picLocks noChangeAspect="1"/>
          </p:cNvPicPr>
          <p:nvPr/>
        </p:nvPicPr>
        <p:blipFill>
          <a:blip r:embed="rId2"/>
          <a:stretch>
            <a:fillRect/>
          </a:stretch>
        </p:blipFill>
        <p:spPr>
          <a:xfrm>
            <a:off x="1789474" y="2329846"/>
            <a:ext cx="5368425" cy="358200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Bad “Neo-Classical” Taste</a:t>
            </a:r>
            <a:endParaRPr lang="en-US" sz="4400" dirty="0"/>
          </a:p>
        </p:txBody>
      </p:sp>
      <p:sp>
        <p:nvSpPr>
          <p:cNvPr id="3" name="Content Placeholder 2"/>
          <p:cNvSpPr>
            <a:spLocks noGrp="1"/>
          </p:cNvSpPr>
          <p:nvPr>
            <p:ph idx="1"/>
          </p:nvPr>
        </p:nvSpPr>
        <p:spPr/>
        <p:txBody>
          <a:bodyPr/>
          <a:lstStyle/>
          <a:p>
            <a:r>
              <a:rPr lang="en-US" dirty="0" smtClean="0"/>
              <a:t> plans of “imitating fools” (26)</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427950"/>
            <a:ext cx="5920740" cy="394285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Three Sections of the Poem</a:t>
            </a:r>
            <a:endParaRPr lang="en-US" sz="4400" dirty="0"/>
          </a:p>
        </p:txBody>
      </p:sp>
      <p:sp>
        <p:nvSpPr>
          <p:cNvPr id="3" name="Content Placeholder 2"/>
          <p:cNvSpPr>
            <a:spLocks noGrp="1"/>
          </p:cNvSpPr>
          <p:nvPr>
            <p:ph idx="1"/>
          </p:nvPr>
        </p:nvSpPr>
        <p:spPr>
          <a:xfrm>
            <a:off x="447369" y="1586753"/>
            <a:ext cx="8196949" cy="4571999"/>
          </a:xfrm>
        </p:spPr>
        <p:txBody>
          <a:bodyPr/>
          <a:lstStyle/>
          <a:p>
            <a:r>
              <a:rPr lang="en-US" dirty="0" smtClean="0"/>
              <a:t>Scholar I. R. F. Gordon divides Alexander Pope’s “Epistle to Burlington” into three parts.</a:t>
            </a:r>
          </a:p>
          <a:p>
            <a:r>
              <a:rPr lang="en-US" dirty="0" smtClean="0"/>
              <a:t>I. Lines 1-98 = an aesthetic discussion of good and bad taste in landscape and architecture</a:t>
            </a:r>
          </a:p>
          <a:p>
            <a:r>
              <a:rPr lang="en-US" dirty="0" smtClean="0"/>
              <a:t>II. Lines 99-176 = </a:t>
            </a:r>
            <a:r>
              <a:rPr lang="en-US" dirty="0" err="1" smtClean="0"/>
              <a:t>Timon’s</a:t>
            </a:r>
            <a:r>
              <a:rPr lang="en-US" dirty="0" smtClean="0"/>
              <a:t> Villa as exemplar of bad taste.</a:t>
            </a:r>
          </a:p>
          <a:p>
            <a:r>
              <a:rPr lang="en-US" dirty="0" smtClean="0"/>
              <a:t>III. Lines 177 to the end = envisioning of a future when rulers and aristocracy will steward wealth in ways that bring peace to Britain and help people flourish.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Common Sense &amp; Nature </a:t>
            </a:r>
            <a:endParaRPr lang="en-US" sz="4400" dirty="0"/>
          </a:p>
        </p:txBody>
      </p:sp>
      <p:sp>
        <p:nvSpPr>
          <p:cNvPr id="3" name="Content Placeholder 2"/>
          <p:cNvSpPr>
            <a:spLocks noGrp="1"/>
          </p:cNvSpPr>
          <p:nvPr>
            <p:ph idx="1"/>
          </p:nvPr>
        </p:nvSpPr>
        <p:spPr>
          <a:xfrm>
            <a:off x="447369" y="1457979"/>
            <a:ext cx="8225812" cy="5006796"/>
          </a:xfrm>
        </p:spPr>
        <p:txBody>
          <a:bodyPr/>
          <a:lstStyle/>
          <a:p>
            <a:r>
              <a:rPr lang="en-US" dirty="0" smtClean="0"/>
              <a:t>Pope argues that good sense is “the gift of Heav’n” (43), which we ignore to our detriment, “a light, which in yourself you must perceive” (45) and which cannot be gained through reading books. </a:t>
            </a:r>
          </a:p>
          <a:p>
            <a:r>
              <a:rPr lang="en-US" dirty="0" smtClean="0"/>
              <a:t>Above all, he believes that landscape and architectural design need guidance by sense and by nature in order to succeed, adding “let Nature never be forgot” (50).</a:t>
            </a:r>
          </a:p>
          <a:p>
            <a:r>
              <a:rPr lang="en-US" dirty="0" smtClean="0"/>
              <a:t> Let not each beauty </a:t>
            </a:r>
            <a:r>
              <a:rPr lang="en-US" dirty="0" err="1" smtClean="0"/>
              <a:t>ev’rywhere</a:t>
            </a:r>
            <a:r>
              <a:rPr lang="en-US" dirty="0" smtClean="0"/>
              <a:t> be spied,                         Where half the skill is decently to hide.                                   He gains all points who decently confounds,              Surprises, varies, and conceals the bounds. (53-56)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“Genius of the Place” (57) </a:t>
            </a:r>
            <a:endParaRPr lang="en-US" sz="4400" dirty="0"/>
          </a:p>
        </p:txBody>
      </p:sp>
      <p:sp>
        <p:nvSpPr>
          <p:cNvPr id="3" name="Content Placeholder 2"/>
          <p:cNvSpPr>
            <a:spLocks noGrp="1"/>
          </p:cNvSpPr>
          <p:nvPr>
            <p:ph idx="1"/>
          </p:nvPr>
        </p:nvSpPr>
        <p:spPr>
          <a:xfrm>
            <a:off x="259763" y="1586753"/>
            <a:ext cx="8514436" cy="4571999"/>
          </a:xfrm>
        </p:spPr>
        <p:txBody>
          <a:bodyPr/>
          <a:lstStyle/>
          <a:p>
            <a:r>
              <a:rPr lang="en-US" dirty="0" smtClean="0"/>
              <a:t>Nature shall join you, time shall make it grow                       A work to wonder at—perhaps a Stowe. (69-70)</a:t>
            </a:r>
          </a:p>
          <a:p>
            <a:endParaRPr lang="en-US" dirty="0" smtClean="0"/>
          </a:p>
        </p:txBody>
      </p:sp>
      <p:pic>
        <p:nvPicPr>
          <p:cNvPr id="4" name="Picture 3" descr="stowe_garden_buckinghamshire_original.jpg"/>
          <p:cNvPicPr>
            <a:picLocks noChangeAspect="1"/>
          </p:cNvPicPr>
          <p:nvPr/>
        </p:nvPicPr>
        <p:blipFill>
          <a:blip r:embed="rId2"/>
          <a:stretch>
            <a:fillRect/>
          </a:stretch>
        </p:blipFill>
        <p:spPr>
          <a:xfrm>
            <a:off x="2049236" y="2543507"/>
            <a:ext cx="4733451" cy="3615246"/>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Venture">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Venture">
      <a:majorFont>
        <a:latin typeface="Calisto MT"/>
        <a:ea typeface=""/>
        <a:cs typeface=""/>
        <a:font script="Jpan" typeface="ＭＳ Ｐ明朝"/>
      </a:majorFont>
      <a:minorFont>
        <a:latin typeface="Calisto MT"/>
        <a:ea typeface=""/>
        <a:cs typeface=""/>
        <a:font script="Jpan" typeface="ＭＳ Ｐ明朝"/>
      </a:minorFont>
    </a:fontScheme>
    <a:fmtScheme name="Venture">
      <a:fillStyleLst>
        <a:solidFill>
          <a:schemeClr val="phClr"/>
        </a:solidFill>
        <a:blipFill rotWithShape="1">
          <a:blip xmlns:r="http://schemas.openxmlformats.org/officeDocument/2006/relationships" r:embed="rId1">
            <a:duotone>
              <a:schemeClr val="phClr">
                <a:shade val="30000"/>
                <a:alpha val="50000"/>
                <a:satMod val="150000"/>
              </a:schemeClr>
              <a:schemeClr val="phClr">
                <a:tint val="50000"/>
                <a:alpha val="10000"/>
                <a:satMod val="150000"/>
              </a:schemeClr>
            </a:duotone>
          </a:blip>
          <a:stretch/>
        </a:blipFill>
        <a:blipFill rotWithShape="1">
          <a:blip xmlns:r="http://schemas.openxmlformats.org/officeDocument/2006/relationships" r:embed="rId2">
            <a:duotone>
              <a:schemeClr val="phClr">
                <a:shade val="30000"/>
                <a:alpha val="50000"/>
                <a:satMod val="150000"/>
              </a:schemeClr>
              <a:schemeClr val="phClr">
                <a:tint val="50000"/>
                <a:alpha val="10000"/>
                <a:satMod val="150000"/>
              </a:schemeClr>
            </a:duotone>
          </a:blip>
          <a:stretch/>
        </a:blip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innerShdw blurRad="76200" dist="25400" dir="13500000">
              <a:srgbClr val="4B4B4B">
                <a:alpha val="75000"/>
              </a:srgbClr>
            </a:innerShdw>
          </a:effectLst>
        </a:effectStyle>
      </a:effectStyleLst>
      <a:bgFillStyleLst>
        <a:solidFill>
          <a:schemeClr val="phClr"/>
        </a:solidFill>
        <a:blipFill rotWithShape="1">
          <a:blip xmlns:r="http://schemas.openxmlformats.org/officeDocument/2006/relationships" r:embed="rId3">
            <a:duotone>
              <a:schemeClr val="phClr">
                <a:shade val="10000"/>
                <a:alpha val="30000"/>
                <a:satMod val="60000"/>
              </a:schemeClr>
              <a:schemeClr val="phClr">
                <a:tint val="20000"/>
                <a:alpha val="5000"/>
                <a:satMod val="300000"/>
              </a:schemeClr>
            </a:duotone>
          </a:blip>
          <a:stretch/>
        </a:blipFill>
        <a:blipFill rotWithShape="1">
          <a:blip xmlns:r="http://schemas.openxmlformats.org/officeDocument/2006/relationships" r:embed="rId4">
            <a:duotone>
              <a:schemeClr val="phClr">
                <a:shade val="30000"/>
                <a:alpha val="50000"/>
                <a:satMod val="150000"/>
              </a:schemeClr>
              <a:schemeClr val="phClr">
                <a:tint val="50000"/>
                <a:alpha val="1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Venture.thmx</Template>
  <TotalTime>1024</TotalTime>
  <Words>740</Words>
  <Application>Microsoft Macintosh PowerPoint</Application>
  <PresentationFormat>On-screen Show (4:3)</PresentationFormat>
  <Paragraphs>60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Venture</vt:lpstr>
      <vt:lpstr>Epistle IV: To Richard Boyle, Earl of Burlington</vt:lpstr>
      <vt:lpstr>Quick Facts</vt:lpstr>
      <vt:lpstr>Style</vt:lpstr>
      <vt:lpstr>The Rape of the Lock</vt:lpstr>
      <vt:lpstr>Aesthetics:  Good “Neo-Classical” Taste</vt:lpstr>
      <vt:lpstr>Bad “Neo-Classical” Taste</vt:lpstr>
      <vt:lpstr>Three Sections of the Poem</vt:lpstr>
      <vt:lpstr>Common Sense &amp; Nature </vt:lpstr>
      <vt:lpstr>“Genius of the Place” (57) </vt:lpstr>
      <vt:lpstr>Versailles = Proud, Unnatural and Lacking Sense (71) </vt:lpstr>
      <vt:lpstr>Pope Preferred Treed Landscapes with Modest Architecture Nestled in Woods</vt:lpstr>
      <vt:lpstr>Questions for Timon’s Villa (Group Work) </vt:lpstr>
      <vt:lpstr>A Modern “French Chateau”: Private Folly? </vt:lpstr>
      <vt:lpstr>A Vision of “Another Age”</vt:lpstr>
      <vt:lpstr>Chawton House Library: Stewardship for Public Benefit</vt:lpstr>
      <vt:lpstr>Tyndale University College: “The old repair” (192) …  “These honours, peace to happy [Canada] brings” (203).  </vt:lpstr>
    </vt:vector>
  </TitlesOfParts>
  <Company>Biola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Epistle IV: To Richard Boyle, Earl of Burlington</dc:title>
  <dc:creator>Natasha Duquette</dc:creator>
  <cp:lastModifiedBy>Natasha Duquette</cp:lastModifiedBy>
  <cp:revision>14</cp:revision>
  <dcterms:created xsi:type="dcterms:W3CDTF">2011-09-02T16:46:17Z</dcterms:created>
  <dcterms:modified xsi:type="dcterms:W3CDTF">2020-05-09T21:28:39Z</dcterms:modified>
</cp:coreProperties>
</file>