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7" r:id="rId1"/>
  </p:sldMasterIdLst>
  <p:notesMasterIdLst>
    <p:notesMasterId r:id="rId19"/>
  </p:notesMasterIdLst>
  <p:sldIdLst>
    <p:sldId id="261" r:id="rId2"/>
    <p:sldId id="262" r:id="rId3"/>
    <p:sldId id="277" r:id="rId4"/>
    <p:sldId id="283" r:id="rId5"/>
    <p:sldId id="265" r:id="rId6"/>
    <p:sldId id="266" r:id="rId7"/>
    <p:sldId id="267" r:id="rId8"/>
    <p:sldId id="268" r:id="rId9"/>
    <p:sldId id="259" r:id="rId10"/>
    <p:sldId id="278" r:id="rId11"/>
    <p:sldId id="284" r:id="rId12"/>
    <p:sldId id="269" r:id="rId13"/>
    <p:sldId id="279" r:id="rId14"/>
    <p:sldId id="280" r:id="rId15"/>
    <p:sldId id="281" r:id="rId16"/>
    <p:sldId id="28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2"/>
    <p:restoredTop sz="73679" autoAdjust="0"/>
  </p:normalViewPr>
  <p:slideViewPr>
    <p:cSldViewPr>
      <p:cViewPr varScale="1">
        <p:scale>
          <a:sx n="67" d="100"/>
          <a:sy n="67" d="100"/>
        </p:scale>
        <p:origin x="14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1:53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633 675 24575,'11'0'0,"1"0"0,-1-5 0,1-1 0,0-6 0,0-1 0,0 1 0,0 5 0,1-4 0,-7 4 0,5 1 0,-10-5 0,5 4 0,-1 0 0,-3-4 0,8 4 0,-8-5 0,8 0 0,-8-1 0,9 1 0,-10 0 0,10-1 0,-10 1 0,4 0 0,1 5 0,-5-4 0,10 4 0,-10-5 0,10 5 0,-10-4 0,5 4 0,-6-5 0,0 0 0,0-1 0,0 1 0,0 0 0,0-1 0,0 1 0,0-7 0,0 6 0,0-6 0,0 7 0,0 0 0,0 0 0,0 0 0,0 1 0,0-1 0,0 0 0,0-1 0,-6 1 0,0 0 0,-7 0 0,1-1 0,0 7 0,-1-5 0,1 4 0,0 0 0,0 2 0,0 0 0,-1 3 0,-5-9 0,4 9 0,-5-9 0,7 10 0,-1-10 0,-6 9 0,5-9 0,-4 10 0,5-10 0,1 10 0,0-5 0,-1 6 0,1 0 0,0 0 0,0 0 0,0 0 0,0 0 0,0 0 0,0 0 0,0 0 0,0 0 0,-1 0 0,1 0 0,-7 6 0,-1-4 0,-1 9 0,3-4 0,-1 5 0,5-5 0,-5 5 0,7-6 0,-1 6 0,1 1 0,0-7 0,-1 5 0,1-4 0,0 5 0,-1 0 0,1 0 0,0 0 0,-1 0 0,-5 1 0,4-1 0,0 1 0,3-1 0,5 0 0,-7 1 0,1-1 0,5 0 0,-4 0 0,10 0 0,-5 0 0,1 0 0,3 0 0,-3 1 0,0-1 0,3 0 0,-3 0 0,-1 0 0,5 0 0,-5 7 0,1-5 0,4 4 0,-5-6 0,6 0 0,0 1 0,0-1 0,0 6 0,0-4 0,0 5 0,0-7 0,0 0 0,0 0 0,0 0 0,0 0 0,0 0 0,0 0 0,0 0 0,0 6 0,0-5 0,0 5 0,5-6 0,2-5 0,5 4 0,-1-10 0,-4 10 0,3-10 0,-3 4 0,5 1 0,7-5 0,1 4 0,15 2 0,-7-5 0,7 10 0,-8-10 0,7 10 0,-5-10 0,5 4 0,-13-6 0,4 0 0,-5 0 0,7 0 0,0 0 0,-7 0 0,5 0 0,-11 0 0,4 0 0,1 0 0,-5 0 0,4 0 0,-6 0 0,-5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6:09.72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6:15.9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6:22.3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6:30.61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2:06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832 694 24575,'-11'0'0,"-1"0"0,0 0 0,-7 0 0,5 0 0,-5 0 0,7 0 0,-7 0 0,5 0 0,-5 0 0,7-5 0,-7 3 0,-1-3 0,-1-7 0,-5 9 0,12-9 0,-12 6 0,6 4 0,-7-10 0,0 5 0,7-6 0,-5 0 0,11 0 0,-12 6 0,12-4 0,-11 3 0,11 1 0,-5-4 0,0 4 0,5 0 0,-4-5 0,-1 5 0,5 0 0,-5-5 0,7 5 0,-1 0 0,1-4 0,0 10 0,-1-10 0,1 10 0,0-10 0,0 4 0,-1 0 0,1-4 0,0 5 0,-1-7 0,1 1 0,6 0 0,-5 0 0,10 0 0,-10 5 0,9-4 0,-3 4 0,-1-5 0,5 0 0,-4 0 0,5 0 0,0 0 0,0 1 0,0-1 0,0 0 0,0-7 0,0 5 0,6-12 0,0 12 0,7-4 0,-1 5 0,0 1 0,1 0 0,-1 5 0,0-4 0,0 10 0,0-10 0,0 9 0,0-3 0,7-1 0,1 4 0,7-10 0,0 11 0,0-11 0,-7 10 0,5-10 0,-11 10 0,5-9 0,-7 10 0,0-5 0,0 6 0,0 0 0,0 0 0,0 0 0,1 0 0,5 0 0,-4 0 0,11 0 0,-5 0 0,7 0 0,8 0 0,-7 0 0,7 0 0,-15 0 0,5 0 0,-4 0 0,-1 0 0,5 0 0,-11 0 0,4 0 0,1 0 0,-5 0 0,4 0 0,1 0 0,7 0 0,-5 0 0,10 0 0,-11 0 0,0 0 0,6 0 0,-6 0 0,0 0 0,5 0 0,-11 0 0,4 0 0,-6 0 0,0 0 0,0 0 0,1 5 0,-1-3 0,6 3 0,-4 1 0,5-5 0,-1 4 0,-4 1 0,5-5 0,-7 10 0,0-10 0,0 10 0,0-10 0,0 10 0,7-4 0,-6 6 0,6-1 0,-2 6 0,4-4 0,-2 4 0,-1-11 0,-6 4 0,1-5 0,-1 7 0,0-1 0,0 0 0,0 0 0,0 0 0,0 0 0,0 0 0,1 0 0,-7 0 0,5 1 0,-10-1 0,11 6 0,-11-4 0,11 5 0,-11-7 0,4 0 0,-5 0 0,6 0 0,-5 6 0,5-5 0,-6 5 0,0-6 0,0 0 0,0-1 0,0 1 0,0 0 0,0 0 0,0 0 0,0 0 0,0 0 0,-6 0 0,-7 1 0,-1-1 0,-12 2 0,12-2 0,-11 7 0,11-5 0,-11 5 0,11-7 0,-11 1 0,11 0 0,-5-1 0,0 1 0,5-6 0,-5 4 0,0-9 0,6 8 0,-13-8 0,12 3 0,-11-5 0,5 6 0,-1-5 0,2 5 0,0-6 0,5 0 0,-4 0 0,-1 0 0,5 0 0,-5 0 0,0 0 0,5 0 0,-4 0 0,5 0 0,-6 0 0,5 0 0,-4 0 0,-1 0 0,5 0 0,-5 0 0,7 0 0,-1 0 0,1 0 0,0 0 0,-6 0 0,5 0 0,1-5 0,1 4 0,5-5 0,-6 6 0,0 0 0,6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2:19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2143 1438 24575,'-11'0'0,"-23"0"0,17 0 0,-17 0 0,17 0 0,3 0 0,-3 0 0,-2 0 0,5 0 0,-11 0 0,5 0 0,-15 0 0,6 0 0,-13 0 0,5 0 0,-7 0 0,1 0 0,-11 0 0,8 0 0,-16 0 0,15 0 0,-6-7 0,9 6 0,0-6 0,8 7 0,-6-7 0,6 6 0,-1-12 0,2 12 0,8-11 0,0 10 0,0-10 0,0 10 0,0-10 0,1 5 0,-1-1 0,6-3 0,-4 9 0,4-9 0,-6 9 0,0-10 0,0 5 0,0-1 0,-7-5 0,5 12 0,-14-12 0,14 5 0,-25-13 0,22 6 0,-15-5 0,20 0 0,0 5 0,0-4 0,1 5 0,-1 1 0,6-7 0,-5 5 0,12-4 0,-12 6 0,12-6 0,-12 3 0,12-3 0,-12 0 0,12-1 0,-12-7 0,11 0 0,-10 0 0,10 0 0,-11 0 0,11 0 0,-4 0 0,5-1 0,0 1 0,7 7 0,-5 1 0,5-5 0,0 9 0,1-10 0,6 13 0,0 0 0,0-1 0,0-6 0,0 6 0,0-13 0,0 6 0,0-1 0,6-4 0,1 5 0,7-7 0,5 6 0,2-4 0,5 4 0,1 0 0,-1-5 0,1 11 0,0-10 0,7 9 0,-5-9 0,13 9 0,-13-4 0,13 5 0,6-5 0,-1 4 0,9-5 0,-12 6 0,0 7 0,8-6 0,-6 12 0,7-11 0,-9 11 0,0-5 0,-8 7 0,7-6 0,-7 4 0,8-4 0,0 6 0,0 0 0,0 0 0,-8 0 0,6 0 0,-5 0 0,7 0 0,0 0 0,0 0 0,0 0 0,-8-6 0,7 4 0,-15-4 0,7 6 0,11-6 0,-6 4 0,15-4 0,-18 6 0,13 0 0,-12 0 0,15 0 0,-9 0 0,0 0 0,0 0 0,0 0 0,-8 0 0,7 0 0,-7 0 0,8 0 0,-8 0 0,7 0 0,-7 0 0,0 0 0,-1 0 0,-1 0 0,-5 0 0,5 6 0,-7 2 0,-7 5 0,6 0 0,-6 0 0,0-1 0,17 8 0,-13-6 0,8 5 0,-7 0 0,-5-5 0,7 5 0,-7-6 0,5 0 0,-5 0 0,7 7 0,0-5 0,0 4 0,-1-6 0,-5 6 0,4-4 0,-10 10 0,3-10 0,-4 10 0,-2-12 0,1 13 0,-1-13 0,2 13 0,-8-6 0,6 0 0,-11 5 0,4-4 0,-5 17 0,0-14 0,0 13 0,0-17 0,0 14 0,0-5 0,0 5 0,0-8 0,0 1 0,0 0 0,0-7 0,0 5 0,0-11 0,0 11 0,-5-11 0,-3 11 0,-4-11 0,-7 11 0,5-11 0,-6 11 0,1-5 0,4 7 0,-4-7 0,0 5 0,5-11 0,-5 5 0,7-7 0,0 0 0,-1 5 0,-6-3 0,6 4 0,-13-5 0,6 0 0,-1 0 0,-4 0 0,5 0 0,-7 0 0,0 1 0,0-1 0,0 0 0,0 1 0,0-7 0,0 5 0,0-4 0,0 5 0,0-5 0,0 4 0,-8-11 0,6 11 0,-13-11 0,5 12 0,0-6 0,-5 8 0,5-7 0,-19 11 0,16-16 0,-6 9 0,19-6 0,0-4 0,6 4 0,2-6 0,7 0 0,0 0 0,1 0 0,-1 0 0,1 0 0,4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2:25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1186 971 24575,'-41'0'0,"5"0"0,-26 0 0,-2 0 0,6 0 0,-23 0 0,23 0 0,-16 0 0,10 0 0,8 0 0,3 0 0,1 0 0,13-12 0,-11 9 0,13-16 0,1 11 0,-7-6 0,15 0 0,-7 0 0,8-6 0,6 6 0,-4-6 0,11 8 0,-5-1 0,7 1 0,0 0 0,5-1 0,-4 7 0,10-5 0,-10 4 0,9-5 0,-3 0 0,-1 0 0,5-6 0,-4 4 0,5-3 0,0 4 0,0 1 0,-6-7 0,4 5 0,-4-11 0,6 5 0,-6-1 0,5-4 0,-4 4 0,-1-5 0,4 5 0,-4-4 0,6 11 0,0-5 0,0 7 0,0-1 0,0 1 0,0 0 0,0 0 0,0-1 0,0-5 0,5 4 0,3-12 0,11 12 0,-5-5 0,5-1 0,0 6 0,-5-5 0,5 11 0,-1-3 0,-4 4 0,5 0 0,-1-5 0,3 5 0,6-1 0,7-5 0,2 5 0,8-6 0,-1-1 0,1 0 0,0 7 0,0-5 0,-7 5 0,5 0 0,-13 2 0,5 6 0,0 0 0,-5 0 0,5 0 0,-7 0 0,0 0 0,0 0 0,-7 0 0,10 0 0,-8 0 0,10 0 0,-12 0 0,6 0 0,-6 0 0,6 0 0,9 0 0,-6 0 0,13 0 0,-14 0 0,15 0 0,-15 0 0,14 0 0,-13 0 0,5 6 0,-7-5 0,-7 5 0,5 0 0,-11-4 0,11 4 0,-11-1 0,11-4 0,-11 5 0,10-1 0,-11 2 0,5 0 0,-6 3 0,6-2 0,-4-2 0,4 6 0,-6-6 0,1 7 0,-1-1 0,0 0 0,0 0 0,0 0 0,0 0 0,0 0 0,0 0 0,-5 0 0,4 1 0,-10-1 0,10 0 0,-10 0 0,10 0 0,-10 0 0,5 0 0,-1 0 0,-4 0 0,5 0 0,-6 0 0,0 7 0,0-5 0,0 11 0,0-11 0,0 11 0,0-11 0,0 11 0,0-11 0,0 4 0,0 1 0,0-5 0,0 4 0,0-6 0,0 0 0,0 0 0,0 0 0,0 1 0,0-1 0,0 0 0,0 0 0,0 0 0,0 0 0,0 0 0,0 0 0,-11 6 0,8-5 0,-14 5 0,11-6 0,-7-6 0,1 5 0,0-9 0,0 8 0,-1-8 0,1 8 0,-7-8 0,5 9 0,-11-10 0,11 10 0,-11-10 0,11 10 0,-12-10 0,6 10 0,0-9 0,1 9 0,6-9 0,-5 3 0,4 0 0,-5-3 0,6 3 0,-5-5 0,4 5 0,-5-3 0,-5 9 0,8-10 0,-8 5 0,5-6 0,5 0 0,-5 0 0,13 6 0,-5-5 0,4 5 0,0-6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3:01.4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6855.07031"/>
      <inkml:brushProperty name="anchorY" value="-27248.5918"/>
      <inkml:brushProperty name="scaleFactor" value="0.5"/>
    </inkml:brush>
  </inkml:definitions>
  <inkml:trace contextRef="#ctx0" brushRef="#br0">1597 1819 24575,'-37'0'0,"12"0"0,-67-13 0,46-3 0,-38-7 0,31-7 0,7 7 0,-7-1 0,9 3 0,-9-2 0,6 0 0,-6-8 0,16 3 0,-5 5 0,13-2 0,-13 2 0,13 2 0,-5-6 0,13 6 0,-4 1 0,3 0 0,1 1 0,-4 3 0,4-9 0,-6 10 0,6-11 0,-5 11 0,5-4 0,0-1 0,-4-1 0,4 0 0,0-5 0,-5 5 0,5 0 0,0-4 0,-5 4 0,12 0 0,-6-4 0,2 10 0,-4-10 0,-4 10 0,-1-11 0,6 12 0,-4-11 0,4 4 0,-6-6 0,7 7 0,1-6 0,6 6 0,0-1 0,-1-4 0,2 11 0,4-11 0,3-1 0,5 4 0,-6-9 0,4 17 0,-4-11 0,6 11 0,0-11 0,0 11 0,0-11 0,0 4 0,0 1 0,0-6 0,0 12 0,6-11 0,1 11 0,6-11 0,6 4 0,-5 1 0,12-6 0,-6 6 0,7-1 0,7-6 0,7 0 0,4 2 0,-4 0 0,-7 11 0,-7 0 0,8 0 0,-7 0 0,7 0 0,-1 6 0,-5-4 0,13 4 0,-13 0 0,13-5 0,-13 5 0,5 0 0,1 2 0,-6 0 0,5 5 0,-7-5 0,7 6 0,-5 0 0,6 0 0,-1 0 0,-5 0 0,5 0 0,-7 0 0,0 0 0,8 0 0,13 12 0,-9-9 0,15 16 0,-17-10 0,-1-1 0,6 5 0,-5-5 0,7 0 0,-8 5 0,6-5 0,-13 5 0,13 2 0,-14-2 0,7 1 0,-8-1 0,0 1 0,-1 5 0,-5-5 0,4 6 0,-5-8 0,7 2 0,0-1 0,0 1 0,-1-1 0,1-6 0,0 5 0,5-4 0,-4-1 0,5-1 0,-7 0 0,-5-4 0,4 10 0,-5-5 0,7 0 0,0 5 0,0-10 0,0 10 0,7-4 0,-5-1 0,5 6 0,1-12 0,-7 5 0,7 0 0,-9-4 0,1 10 0,0-11 0,0 5 0,0 0 0,-7-5 0,5 11 0,-11-5 0,11 1 0,-11 2 0,5-3 0,5 11 0,-3-4 0,12 5 0,-13-6 0,-2 0 0,1 5 0,1 2 0,1 7 0,4-6 0,-10 5 0,5-6 0,-7 1 0,6 4 0,-5-5 0,5 0 0,-6 6 0,0-13 0,0 13 0,-6-6 0,5 7 0,-11-7 0,5 5 0,-6-5 0,0 1 0,0 4 0,0-5 0,0 0 0,0 6 0,0-1 0,0 3 0,0-2 0,0-1 0,-5-11 0,-2 5 0,-6-1 0,0-4 0,1 5 0,-1-7 0,-6 6 0,6-4 0,-13 5 0,12-7 0,-11 2 0,11-2 0,-5 1 0,0-1 0,-1 1 0,-7 1 0,0-1 0,0-6 0,0 5 0,0-4 0,0-1 0,-8 6 0,-13 1 0,1 2 0,-10-2 0,13-1 0,0-5 0,-1 7 0,1 0 0,8-7 0,-7 5 0,14-5 0,-13 6 0,13 0 0,-13 0 0,13 0 0,-5-6 0,6 4 0,-6-4 0,11-1 0,-10 6 0,13-12 0,-7 5 0,0 0 0,0-4 0,0 4 0,0-6 0,0 5 0,-20 3 0,15-1 0,-14 5 0,19-10 0,0 10 0,0-11 0,6 11 0,3-11 0,5 10 0,1-10 0,0 4 0,-1-5 0,7 6 0,-5-5 0,10 5 0,-4-6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3:47.1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5181.65625"/>
      <inkml:brushProperty name="anchorY" value="-42247.16016"/>
      <inkml:brushProperty name="scaleFactor" value="0.5"/>
    </inkml:brush>
  </inkml:definitions>
  <inkml:trace contextRef="#ctx0" brushRef="#br0">1150 1274 24575,'-29'0'0,"6"-6"0,-8 5 0,6-11 0,11 10 0,-11-4 0,4-6 0,-5 9 0,-1-15 0,-8 17 0,7-17 0,-14 8 0,5-10 0,-7 5 0,7-5 0,-5 3 0,5-9 0,-7 9 0,7-10 0,-5 5 0,13 0 0,-13-6 0,13 13 0,-6-12 0,8 12 0,0-10 0,0 10 0,0-11 0,0 5 0,0 0 0,0-4 0,6 10 0,-4-10 0,11 11 0,-5-12 0,6 12 0,1-4 0,-1 5 0,1 1 0,5 0 0,-4 0 0,10-1 0,-10-4 0,10 3 0,-11-10 0,11 10 0,-5-12 0,6 6 0,0-1 0,0-4 0,0 4 0,0-6 0,0 0 0,0 0 0,0 0 0,0 7 0,6-5 0,0 11 0,8-12 0,-2 12 0,1-4 0,5 5 0,-3-6 0,18 3 0,-11-3 0,20 4 0,-5 1 0,7-1 0,28 0 0,-21 0 0,22 7 0,-20-6 0,-7 12 0,7-5 0,-9 7 0,-7-6 0,5 5 0,-13-6 0,5 1 0,-7 5 0,0-5 0,-1 6 0,1 0 0,0 0 0,8 0 0,-7 0 0,15 0 0,-7 0 0,0 0 0,6 6 0,-5 3 0,7 5 0,0 8 0,0-6 0,12 11 0,-9-11 0,1 4 0,-5-5 0,-15-2 0,7 1 0,-8 0 0,-1-1 0,-5 0 0,4 0 0,-11-1 0,4 1 0,-6-1 0,1 0 0,-1 7 0,1 1 0,1 7 0,-1 0 0,0 0 0,1 7 0,6-5 0,-5 5 0,10-7 0,-9 8 0,9-7 0,-9 7 0,9-8 0,-10 0 0,5 7 0,-7-5 0,8 25 0,-12-23 0,10 24 0,-17-19 0,4 0 0,-6 7 0,0-15 0,0 7 0,0-8 0,0 0 0,0-1 0,0-5 0,0 4 0,0-11 0,0 4 0,0-6 0,0 0 0,0 1 0,-5-1 0,-2 0 0,-12 0 0,5 1 0,-11 0 0,11-1 0,-11 1 0,4 0 0,-11 6 0,3-4 0,3-2 0,1-2 0,5-9 0,-8 4 0,8-6 0,-5 0 0,4 6 0,-6-5 0,0 5 0,0-6 0,0 0 0,-8 0 0,7 0 0,-15 0 0,7 0 0,-1 0 0,-5 0 0,5 0 0,1 0 0,1 0 0,14 0 0,-4 0 0,11 0 0,-5 0 0,2 0 0,3 0 0,-3 0 0,5-5 0,0 4 0,6-10 0,-5 10 0,5-10 0,-1 10 0,2-4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4:03.5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1513.57813"/>
      <inkml:brushProperty name="anchorY" value="-57430.20313"/>
      <inkml:brushProperty name="scaleFactor" value="0.5"/>
    </inkml:brush>
  </inkml:definitions>
  <inkml:trace contextRef="#ctx0" brushRef="#br0">735 1451 24575,'-29'0'0,"3"0"0,-7 0 0,-2 0 0,7 0 0,-7 0 0,8 0 0,-7 0 0,11 0 0,-9 0 0,4 0 0,5 0 0,-10 0 0,13 0 0,-1 0 0,-4-12 0,11 3 0,-5-10 0,7 7 0,0 0 0,-1-7 0,-6 4 0,4-10 0,-4 4 0,5-6 0,0 0 0,1 0 0,0 6 0,-1-4 0,1 5 0,6-7 0,-5 0 0,4 0 0,1 6 0,-5-4 0,10 11 0,-4-5 0,1 7 0,3 0 0,-3-7 0,5 5 0,-6-5 0,5 0 0,-4-1 0,5-19 0,0 9 0,0-8 0,0 11 0,0 6 0,0-4 0,0 11 0,0-5 0,0 7 0,0 0 0,0 0 0,0 0 0,0 0 0,5 0 0,2 0 0,11-1 0,3-6 0,5 4 0,1-4 0,0 5 0,0 0 0,0 1 0,0-1 0,-1 7 0,1-5 0,0 4 0,0 1 0,-1-5 0,1 4 0,0 1 0,-1-5 0,9 3 0,-6-4 0,13-2 0,-13 1 0,13-1 0,-6 1 0,0 0 0,6-1 0,-6 1 0,8-1 0,0 1 0,0-1 0,-8 0 0,16 7 0,-21-4 0,20 4 0,-15-6 0,8-1 0,-7 1 0,17-1 0,-15 1 0,9-1 0,-6 7 0,-13-4 0,5 5 0,1-1 0,-7-4 0,7 11 0,-1-5 0,-5 0 0,12 4 0,-12-4 0,13 0 0,-13 4 0,13-4 0,-6 6 0,1 0 0,5 0 0,-6 0 0,1-7 0,-3 6 0,0-5 0,3 6 0,-2 0 0,0 0 0,18 0 0,-19 0 0,28 6 0,-26 3 0,0 5 0,7 0 0,-15 6 0,7-5 0,-8 5 0,-1-7 0,1 6 0,0-4 0,-7 4 0,5-6 0,-10 6 0,3-5 0,2 6 0,-7-8 0,6 1 0,-7-1 0,0 0 0,0 0 0,0 0 0,0 0 0,1 0 0,-1 0 0,0 0 0,0 0 0,0 0 0,-5 1 0,4 11 0,-9-9 0,3 15 0,1-16 0,-5 11 0,4-11 0,-5 11 0,0-5 0,6 1 0,-5 4 0,5-5 0,-1 0 0,2 6 0,0-6 0,4 0 0,-3 5 0,5-5 0,-1 0 0,-4-1 0,3-1 0,-4-4 0,6 5 0,-1-1 0,0-4 0,7 5 0,-5-6 0,11 11 0,-11-2 0,4 3 0,-5 0 0,0-4 0,0-1 0,0 5 0,-1-11 0,1 11 0,0-11 0,-1 4 0,0-6 0,1 1 0,-1-1 0,0 0 0,0 0 0,0 0 0,0 0 0,0 0 0,0 0 0,1 7 0,-1-5 0,2 11 0,-2-11 0,0 10 0,1-11 0,-1 5 0,0-7 0,0 2 0,0-1 0,0 0 0,0 0 0,-5 0 0,3-5 0,-8 3 0,8-3 0,-8 5 0,3 0 0,-5 0 0,0 0 0,0 0 0,0-1 0,0 2 0,0-1 0,-5 0 0,-9 0 0,0 1 0,-11 0 0,5-1 0,-7 2 0,0-1 0,0 0 0,0-5 0,0 4 0,1-11 0,-1 5 0,0-6 0,0 6 0,0-4 0,-8 4 0,6 0 0,-13 2 0,6-1 0,-9 6 0,1-5 0,0 7 0,-1 0 0,1-1 0,8-5 0,-7 4 0,14-12 0,-5 6 0,7-7 0,0 0 0,-6 0 0,5 0 0,-4 0 0,-3 0 0,6 0 0,-5 0 0,7 0 0,-8-7 0,6 0 0,-6-14 0,15 7 0,-5-11 0,4 10 0,1-4 0,-5 6 0,11 6 0,-5-4 0,7 4 0,-7 0 0,5-4 0,-11 10 0,11-5 0,-5 1 0,0 3 0,5-9 0,-11 10 0,11-10 0,-11 10 0,11-5 0,-12 6 0,7-5 0,-8 3 0,8-3 0,-7 5 0,12 0 0,-5 0 0,1 0 0,4 0 0,-12 0 0,12 0 0,-11 0 0,5 0 0,-8 0 0,1 0 0,0 0 0,0 0 0,0 0 0,0 0 0,0 0 0,0 0 0,0 0 0,7 0 0,-5 0 0,11 0 0,-17 0 0,9 0 0,-4 0 0,7 0 0,7 0 0,0 0 0,0 0 0,0 0 0,-1 0 0,1 0 0,0 0 0,-1 0 0,1 0 0,-7 0 0,5 0 0,-11 0 0,11 0 0,-11 0 0,11 0 0,-5 0 0,0 0 0,5 0 0,-5 0 0,7 0 0,0 0 0,0-5 0,0 4 0,0-5 0,0 6 0,11 0 0,9 0 0,11 0 0,2 0 0,4 0 0,-5 0 0,7 6 0,0 2 0,0-1 0,0 5 0,7-10 0,-5 10 0,13-11 0,-13 11 0,5-11 0,-7 5 0,-7-6 0,5 0 0,-11 6 0,5-5 0,0 5 0,-6-6 0,6 0 0,-7 0 0,0 0 0,0 0 0,0 0 0,1 0 0,-1 0 0,0 0 0,-1 0 0,0 0 0,1 0 0,0 0 0,0 0 0,0 0 0,0 0 0,0 0 0,7 0 0,1 0 0,7 0 0,-7 0 0,5 0 0,-4 0 0,-1 0 0,-1 0 0,-7 0 0,0 0 0,0 0 0,0 0 0,-6-5 0,0 3 0,-6-2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4:5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3775 1802 24575,'-24'0'0,"-9"0"0,-3 0 0,-8 0 0,-9 0 0,-2 0 0,0 0 0,-7 0 0,6 0 0,-8 0 0,-34 0 0,25 0 0,-25 0 0,24 0 0,-14 0 0,8 0 0,26 0 0,1 0 0,-16 0 0,-27 0 0,19 0 0,9 0 0,-14 0 0,24 0 0,-16 0 0,10 0 0,-1 0 0,1 0 0,0-14 0,-1 10 0,1-10 0,9 8 0,-7-3 0,15 0 0,-15-5 0,16 6 0,-7-1 0,0-5 0,6 6 0,-6-8 0,9 1 0,-1 0 0,1 1 0,0-1 0,-1 0 0,9 0 0,1 1 0,0 0 0,7 0 0,-15 0 0,7-7 0,-1 5 0,-5-5 0,5 6 0,-16-7 0,6 5 0,-26-25 0,24 15 0,-7-14 0,14 18 0,13-3 0,-14 4 0,14-6 0,1 0 0,2 7 0,5-4 0,0 3 0,-4-5 0,9 0 0,-10-7 0,10 5 0,-11-14 0,11 7 0,-5-1 0,6-5 0,1 13 0,0-13 0,0 13 0,6-6 0,2 8 0,6 0 0,0 0 0,0-8 0,0 7 0,13-34 0,11 18 0,10 3 0,4 2 0,16-5 0,-6 13 0,1 0 0,19-11 0,18-2-444,-37 21 0,0 2 444,41-14 0,-41 20 0,0 2 0,37-13-145,-9 9 145,-3 8 0,-10-5 0,0 12 0,-9-5 0,7 7 881,-15 0-881,6 0 152,-9 0-152,0 0 0,9 0 0,-7 0 0,16 0 0,-7 0 0,9 0 0,-9 0 0,7 0 0,13 6 0,-15 2 0,13 0 0,-29-1 0,0-1 0,0-4 0,0 11 0,0-11 0,-7 4 0,5-6 0,-6 7 0,8-6 0,0 6 0,-7-7 0,5 0 0,-6 0 0,8 0 0,-7 0 0,5 0 0,-6 0 0,8 0 0,9 0 0,-6 0 0,15 0 0,-16 0 0,16 0 0,-16 0 0,16 0 0,4 0 0,-16 0 0,12 0 0,-33 0 0,5 0 0,-7 0 0,0 0 0,0 0 0,-1 0 0,1 0 0,8 0 0,-7 0 0,15 0 0,-15 0 0,14 0 0,-5 0 0,7 0 0,0 0 0,0 0 0,0 0 0,9 0 0,2 0 0,9 0 0,0 0 0,0 7 0,0 2 0,0 7 0,0 0 0,29 14 0,-22-10 0,22 10 0,-38-8 0,7-5 0,-7 5 0,1-6 0,5-1 0,-14 0 0,-2 0 0,-10-1 0,-9-1 0,-5-5 0,-3-2 0,-6-6 0,10 0 0,15 0 0,13 0 0,24 0 0,-7-7 0,17 5 0,-17-5 0,7 7 0,-10 0 0,0 0 0,-9 0 0,7 0 0,-7 0 0,1 0 0,6 0 0,-16 0 0,16 0 0,-16 0 0,7 6 0,-9-4 0,0 4 0,0-6 0,1 7 0,-9-6 0,6 6 0,-6-1 0,8-4 0,0 5 0,1-7 0,-9 6 0,6-5 0,-6 5 0,8-6 0,-7 0 0,5 0 0,6 6 0,-8-4 0,14 5 0,-32-7 0,11 0 0,-13 0 0,7 6 0,-7-5 0,6 5 0,-6 0 0,0-5 0,5 5 0,-11 0 0,11-5 0,-11 10 0,11-10 0,-11 5 0,11 0 0,-11-5 0,4 10 0,-5-9 0,-1 3 0,0 1 0,0-5 0,0 10 0,0-10 0,0 10 0,-5-4 0,4-1 0,-10 5 0,10-4 0,-4 5 0,5 0 0,0 0 0,0 0 0,-6 14 0,5-10 0,-3 17 0,4-13 0,-4 7 0,4 0 0,-5 0 0,7 7 0,-6-5 0,4 5 0,-4-7 0,-1 0 0,6 8 0,-6-7 0,8 14 0,-2-13 0,1 6 0,0-1 0,0-5 0,0 13 0,0-13 0,7 25 0,-6-15 0,6 17 0,-13-19 0,-2 5 0,1-6 0,-5 1 0,10-3 0,-10 1 0,10-6 0,-11 5 0,11-7 0,-5 0 0,1 0 0,3-7 0,-9 5 0,8-11 0,-8 11 0,3-11 0,-5 4 0,0-5 0,5-1 0,-3 0 0,3 0 0,-5 0 0,0 0 0,0 5 0,0 3 0,0-1 0,0 0 0,0 0 0,0 1 0,0 0 0,0 6 0,0-13 0,-6 12 0,-1-11 0,0 11 0,1-11 0,1 5 0,-2-7 0,-5 0 0,5 0 0,-4 0 0,4 0 0,-5 0 0,0 0 0,-1 1 0,-6-1 0,6 1 0,-6-1 0,6 0 0,-4 6 0,3-5 0,-4-1 0,-1 0 0,6-11 0,-13 11 0,6-10 0,-7 4 0,0 0 0,0-5 0,0 11 0,-8-10 0,6 9 0,-13-2 0,5 5 0,-7-6 0,0 5 0,-10-12 0,8 6 0,-7 0 0,9-6 0,-10 6 0,8-7 0,-7 0 0,8 0 0,-8 0 0,7 0 0,-7 0 0,0 0 0,6 0 0,-6-7 0,0-2 0,-22-13 0,14 5 0,-21-6 0,27 8 0,0-1 0,1-6 0,1 5 0,14 2 0,-12 1 0,6 5 0,6-5 0,-21 5 0,21-3 0,-14 3 0,9 1 0,-1-5 0,1 11 0,0-11 0,0 11 0,-1-4 0,1-1 0,0 6 0,-9-6 0,6 0 0,-6 6 0,0-6 0,-22 0 0,5 5 0,-14-12 0,20 12 0,9-12 0,-7 12 0,6-4 0,-8-1 0,9 5 0,-7-13 0,16 7 0,-16-1 0,16-4 0,-7 5 0,8-7 0,1 0 0,0 0 0,0 1 0,7-1 0,-5 0 0,13 2 0,-6-1 0,8 0 0,6 1 0,-4-1 0,11 8 0,-5-1 0,7 2 0,0 4 0,0-5 0,5 1 0,-4 3 0,5-3 0,-6 0 0,0 3 0,6-8 0,-5 8 0,5-3 0,-7-1 0,1 5 0,0-10 0,-1 10 0,1-4 0,0-1 0,0 5 0,0-5 0,6 11 0,0-4 0,6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5:16:00.67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923 2410 16383,'-18'0'0,"-2"0"0,-7 0 0,7 0 0,-5 0 0,-8 0 0,10 0 0,-14-6 0,23 5 0,-5-10 0,7 4 0,0-6 0,-13-11 0,9 2 0,-16-11 0,10-2 0,-6-1 0,5-1 0,-4-5 0,4 5 0,1 1 0,1 1 0,2 8 0,10 0 0,-9 7 0,11 1 0,-5 7 0,6 0 0,-5-1 0,9 1 0,-8 0 0,3 0 0,0 0 0,-4-1 0,4 1 0,1 0 0,-6-7 0,5 5 0,-6-11 0,6 4 0,-5 1 0,5-6 0,0 13 0,-5-13 0,10 6 0,-9-1 0,4 3 0,0-1 0,-4 5 0,4-12 0,-6 6 0,-1-7 0,1 0 0,-1 0 0,1 7 0,0-5 0,6 4 0,-5-6 0,5 7 0,0-5 0,-4 11 0,9-12 0,-3 13 0,0-6 0,3 0 0,-9 5 0,10-5 0,-5 7 0,6-1 0,-6-5 0,5 4 0,-5-12 0,6 6 0,0-7 0,0 7 0,0-5 0,0 4 0,0-6 0,0 7 0,0 1 0,0 0 0,0 6 0,0-6 0,0 8 0,0-1 0,5 1 0,2 4 0,5-4 0,0 4 0,0-5 0,0 0 0,7 5 0,-6-4 0,6 10 0,-7-10 0,0 9 0,0-9 0,0 10 0,0-10 0,1 4 0,-1 1 0,0-5 0,6 3 0,3-5 0,5 0 0,9-2 0,-7-4 0,15-4 0,-15 2 0,15-7 0,-7 5 0,0-5 0,-1 0 0,-8 1 0,0 6 0,-1 1 0,1 7 0,-6-7 0,4 5 0,-4 2 0,0 1 0,-3 5 0,1-6 0,1 0 0,0 6 0,5-5 0,-5 4 0,7-5 0,0-1 0,-1-5 0,9 3 0,-7-3 0,7-1 0,-8 4 0,0-9 0,-1 10 0,-5-4 0,-3 6 0,-6 6 0,1-4 0,-1 10 0,0-10 0,0 10 0,0-5 0,0 1 0,7 3 0,1-3 0,7-1 0,0 4 0,7-10 0,-5 10 0,5-11 0,-7 12 0,-1-5 0,1 6 0,0 0 0,-7 0 0,5 0 0,-11 0 0,5 0 0,-7 0 0,0 0 0,0 0 0,0 0 0,0 0 0,1 0 0,-1 0 0,0 0 0,0 0 0,0 0 0,6 0 0,-4 0 0,11 0 0,-4 0 0,-1 0 0,5 0 0,-5 0 0,7 0 0,0 0 0,0 0 0,0 0 0,-1 0 0,-6 0 0,6 0 0,-6 0 0,0 0 0,5 0 0,-11 5 0,11-3 0,-11 3 0,5-5 0,-7 6 0,0-5 0,0 4 0,6-5 0,-4 6 0,5-5 0,-1 4 0,2-5 0,7 6 0,0-4 0,0 10 0,-1-11 0,1 11 0,0-10 0,0 4 0,-7-1 0,5-4 0,-11 5 0,4-6 0,-6 5 0,7-3 0,-5 3 0,4 0 0,-5-3 0,5 3 0,-4 0 0,11-3 0,-11 8 0,11-8 0,-11 8 0,11-2 0,-5-1 0,0 4 0,5-4 0,-4 6 0,-1 0 0,-2-1 0,1-5 0,-5 4 0,11-4 0,-5 6 0,0 0 0,5 6 0,-11-6 0,11 7 0,-11-8 0,4 1 0,1 5 0,-6-4 0,6 4 0,-7-6 0,7 7 0,-6-5 0,7 11 0,-2-5 0,-4 0 0,5 5 0,-7-12 0,2 13 0,-2-13 0,1 13 0,-1-13 0,2 12 0,-8-11 0,6 11 0,-10-4 0,4-1 0,0 5 0,-5-11 0,5 11 0,-6-12 0,0 6 0,5-7 0,-3 0 0,3 7 0,-5-6 0,5 6 0,-4-7 0,5 0 0,-6 0 0,5 0 0,-3 7 0,3-6 0,1 12 0,-5-4 0,5-1 0,-6 5 0,0-5 0,6 1 0,-5-3 0,4 1 0,-5-5 0,0 4 0,0-6 0,0 0 0,0 1 0,0-1 0,0 0 0,0 0 0,0 0 0,0 0 0,0-1 0,0 1 0,0 1 0,0-1 0,0 0 0,0 0 0,0 0 0,0 7 0,0 1 0,0 0 0,0 5 0,0-11 0,0 11 0,0-11 0,-6 11 0,-1-12 0,0 13 0,-4-13 0,10 6 0,-11 0 0,11-5 0,-11 4 0,11 1 0,-10-5 0,9 4 0,-9 1 0,4-5 0,0 11 0,-4-11 0,4 4 0,0-6 0,-4 0 0,10 0 0,-10 0 0,10 1 0,-10-1 0,9 0 0,-9 0 0,10 0 0,-10 0 0,10 0 0,-10 0 0,9 0 0,-8 0 0,8 1 0,-9-1 0,4 0 0,1 0 0,-5 0 0,9 0 0,-9 0 0,4 1 0,1-1 0,-5 0 0,9 0 0,-8 0 0,3 0 0,-5-1 0,6 1 0,-5-6 0,10 5 0,-10-4 0,4 5 0,-5 0 0,0 0 0,0 0 0,0-1 0,6 1 0,-5-6 0,5 5 0,-6-5 0,5 6 0,-3-6 0,8 4 0,-9-8 0,10 8 0,-10-3 0,5-1 0,-1 5 0,-3-10 0,3 5 0,-5-1 0,0-4 0,0 10 0,0-4 0,-1 5 0,1-5 0,0 3 0,-1-3 0,1 5 0,0-5 0,0-2 0,-7 1 0,5 1 0,-5 0 0,7-1 0,-7 0 0,5-5 0,-12 11 0,12-10 0,-11 10 0,5-11 0,-7 11 0,0-5 0,0 1 0,6 3 0,-4-4 0,5 0 0,-1 4 0,-4-9 0,11 8 0,-5-8 0,0 9 0,5-9 0,-11 9 0,11-9 0,-11 4 0,5 0 0,-1-5 0,-4 5 0,11-6 0,-5 6 0,0-5 0,5 4 0,-11-5 0,11 0 0,-5 0 0,7 6 0,-7-5 0,5 4 0,-5-5 0,1 0 0,4 0 0,-5 0 0,7 0 0,-1 0 0,-5 0 0,4 0 0,-5 0 0,0 0 0,5 0 0,-5 0 0,0 0 0,5 0 0,-11 0 0,11 0 0,-11 0 0,11 0 0,-12 0 0,12 0 0,-11 0 0,5 0 0,-8 0 0,1 0 0,0 0 0,0 0 0,0 0 0,0 0 0,7 0 0,-5 0 0,-4 0 0,1 0 0,-7 0 0,14 0 0,-4 0 0,5 0 0,-7 0 0,0 0 0,0 0 0,7 0 0,-6-6 0,12 5 0,-4-5 0,5 6 0,-5 0 0,4 0 0,-5 0 0,6 0 0,1-6 0,0 5 0,0-4 0,-1-1 0,1 5 0,0-5 0,0 1 0,0 3 0,0-8 0,0 9 0,0-10 0,0 10 0,-1-10 0,1 4 0,0-5 0,0 5 0,-7-5 0,5 6 0,-11-14 0,11 6 0,-12-5 0,12 6 0,-4 6 0,-1-4 0,10 4 0,-8-6 0,10 6 0,-5 1 0,5 1 0,-4 4 0,4-5 0,1 1 0,-4-2 0,8-4 0,-8 4 0,8-3 0,-8 3 0,3-5 0,-5 0 0,6 6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C22051C-E76B-2D43-B32E-23E85749D765}" type="datetimeFigureOut">
              <a:rPr lang="en-US"/>
              <a:pPr>
                <a:defRPr/>
              </a:pPr>
              <a:t>5/23/20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2C4D86-2A4D-CE4E-87BB-0F28DDF29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8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Researchers asked faculty members to group disciplines on basis of where</a:t>
            </a:r>
            <a:r>
              <a:rPr lang="en-US" baseline="0" dirty="0">
                <a:latin typeface="Calibri" charset="0"/>
              </a:rPr>
              <a:t> they best fit</a:t>
            </a:r>
            <a:r>
              <a:rPr lang="en-US" dirty="0">
                <a:latin typeface="Calibri" charset="0"/>
              </a:rPr>
              <a:t>.  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Used two dimensions, “soft-hard” (correspond to Kolb’s “concrete-abstract”) and “pure-applied” (Kolb’s “reflective-active”) dimensions.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Done by Carnegie Commission on Higher Education study (1981)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Concrete experience and reflective observation (Reflector)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		Humanities and social sciences (e.g. Art, Music, English, History, Philosophy, Languages)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	Reflective observation and abstract conceptualization (Theorist)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		Natural sciences (Physics, Chemistry, Botany, Geography) and mathematics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	Abstract conceptualization and active experimentation (Pragmatist)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		Applied sciences (e.g. Engineering, business)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	Active experimentation and concrete experience (Activist)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		Social professions (e.g. Social work, law, education, medicine, architecture, psychology) 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A243FB-5DB1-5C45-80E7-6697256D9B99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880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Bernice McCarthy</a:t>
            </a:r>
            <a:r>
              <a:rPr lang="en-US" baseline="0" dirty="0"/>
              <a:t> and Dennis McCarthy, </a:t>
            </a:r>
            <a:r>
              <a:rPr lang="en-US" i="1" baseline="0" dirty="0"/>
              <a:t>Teaching Around the 4MAT Cycle </a:t>
            </a:r>
            <a:r>
              <a:rPr lang="en-US" baseline="0" dirty="0"/>
              <a:t>(Corwin Press, 2005)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4D86-2A4D-CE4E-87BB-0F28DDF29F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3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J. E. </a:t>
            </a:r>
            <a:r>
              <a:rPr lang="en-US" dirty="0" err="1"/>
              <a:t>Zull</a:t>
            </a:r>
            <a:r>
              <a:rPr lang="en-US" dirty="0"/>
              <a:t>, </a:t>
            </a:r>
            <a:r>
              <a:rPr lang="en-US" i="1" dirty="0"/>
              <a:t>The Art of Changing the Brain: Enriching Teaching by Exploring the Biology of Learning</a:t>
            </a:r>
            <a:r>
              <a:rPr lang="en-US" dirty="0"/>
              <a:t> (Sterling,</a:t>
            </a:r>
            <a:r>
              <a:rPr lang="en-US" baseline="0" dirty="0"/>
              <a:t> VA: Stylus, 2002)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4D86-2A4D-CE4E-87BB-0F28DDF29F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2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C4D86-2A4D-CE4E-87BB-0F28DDF29F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7D6A4-EBB0-F54A-908F-F155DD52C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DD65D3-F554-D64F-A1A9-DD277A81C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8799CD-6E70-D64C-925B-0007AF65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EE1736-4163-434F-A18A-B4B8DE73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038398-9B8D-FC4C-9E0D-CB62864D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E52F2-DA70-984F-8EB0-C69888A00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52DEC-8C85-654F-94CB-5292432F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B0F85E-3F89-EC49-855F-240CC490A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271513-6F24-4747-B9DD-300586E0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3A5AAA-3F79-B94F-BD0D-7FDBFC4D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4103C0-7A34-184D-956D-213414A2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169E7-9E99-9E4B-9493-966B1DB0B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22A0C2-3ADC-144B-AB45-B1073BC25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5FB9FC-3DA8-E64F-850F-319244E5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A6469-5E77-EC45-A76A-6ED05D43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BDE1C-12C4-9D48-85F4-8A52AAC5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4C45E1-B725-1141-9A00-D6E54BF4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B2DA7-9D04-BC4E-BD35-72BD52940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4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852A-CA25-8844-92EF-4600E3B9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6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38CF-8A43-F649-A116-053DC4A7E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7D4A7-62DC-C844-8FD0-6CC610E3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DA8654-EB1C-EC4B-B7B9-43770153F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94A61B-B887-C34E-81A0-3472E07A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DDD59-C584-FF48-99D9-2010FEBE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8E58C5-81A8-7842-B93D-5AE2C546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B3907-41FF-844E-8B59-F9B9C51CC4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5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521A6-776E-1044-9680-061D6833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4F5A86-8E4F-8447-A9D5-71E35694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06D9AC-0478-5145-853C-7C8A84A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8627E2-4076-B348-A1DD-78707D55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00360-BE0A-6C48-8441-445771FF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452EC-D4E3-5541-99E2-C126EB64EF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8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F4DB2-86A6-FB49-97A8-9ABD90C9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AFBA27-CA43-6F49-A031-71F434221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99364C-FC36-6C44-9651-9F87C4A94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EA1DDC-8EB6-BF4E-9B7B-F0420013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4BFC60-CF4B-8C4D-8BE4-E6748237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EA4977-A407-7946-A9D4-5954A36C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D8F73-7FF9-A048-8B9E-F2E8114A2A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2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869DD-2027-9E4B-8D5F-BB945B26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514F19-44DE-DA49-8809-4F1679FBA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0D09BB-3462-BC4B-ABB4-B3BF88A2D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97B1CF-0418-CB4C-BCA7-947D1D11A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386EE17-60E3-9D47-A371-0307CCB5F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705E9-51E8-8D45-9688-AD57F84D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9A1B87-045E-0B4D-84DD-E2845504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7CAF57-F19A-EA40-8026-41898F1B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C2F1B-EED8-F241-85CF-573E711CDE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DF7D7-F972-7945-A4AE-0B6D83BB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D8E249-820B-F14B-B5D2-0A7F13E3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755881-0844-2648-8EF6-7EC61C02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D63E5B-5969-DB44-A2FC-52A43B90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F32FE-FA8E-1943-9F52-9753DD5AD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8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68E265-F7FA-574B-BEBE-485E054F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456ED6-F6AD-0D4D-905F-D617C332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67EB9A-ED0E-4147-9593-3A1326AB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57751-17C0-B841-9C64-9FEE962F19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907F5-1DBE-A843-9C93-EBD64B84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740D3-5531-F64A-8C69-B2F950EF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3B8A80-E85C-D449-A247-997B75CFE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AB690F-C974-EA4B-A965-F36E8035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6C10AC-DF31-BC4E-BE03-DF042665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D80BD8-34F8-D740-A316-D31F717F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B27EC-8755-9040-B464-56AA24B912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63A3F-E1AC-4B4C-A36E-75072D2E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612273-C184-D442-B9C4-61A84C209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2FCF7-74AA-E647-8C57-DEEA76C2C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BC12BE-6172-AD42-BF4A-CC3D9FC2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F251C9-E103-9A4C-ADBE-760776A1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5FC255-1DE5-4B4B-AB03-F8A56977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08D8D-B36D-5547-BAA7-DC2D47E20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6AB2A2-4A98-D847-9CCD-72F541E5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9A1CE7-0ACD-1D42-934B-A9B04FE67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71230-29F8-DC46-8FBB-E0E892B58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440CB-A8A4-8149-A6FE-20C44FAD6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50CA5C-8C83-8A41-A2A7-8F8BEDCD9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5B907F-20EB-F144-9BD3-A6BC63690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customXml" Target="../ink/ink11.xml"/><Relationship Id="rId5" Type="http://schemas.openxmlformats.org/officeDocument/2006/relationships/image" Target="../media/image19.png"/><Relationship Id="rId6" Type="http://schemas.openxmlformats.org/officeDocument/2006/relationships/customXml" Target="../ink/ink12.xml"/><Relationship Id="rId7" Type="http://schemas.openxmlformats.org/officeDocument/2006/relationships/image" Target="../media/image20.png"/><Relationship Id="rId8" Type="http://schemas.openxmlformats.org/officeDocument/2006/relationships/customXml" Target="../ink/ink13.xml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customXml" Target="../ink/ink9.xml"/><Relationship Id="rId21" Type="http://schemas.openxmlformats.org/officeDocument/2006/relationships/image" Target="../media/image16.png"/><Relationship Id="rId22" Type="http://schemas.openxmlformats.org/officeDocument/2006/relationships/customXml" Target="../ink/ink10.xml"/><Relationship Id="rId23" Type="http://schemas.openxmlformats.org/officeDocument/2006/relationships/image" Target="../media/image17.png"/><Relationship Id="rId10" Type="http://schemas.openxmlformats.org/officeDocument/2006/relationships/customXml" Target="../ink/ink4.xml"/><Relationship Id="rId11" Type="http://schemas.openxmlformats.org/officeDocument/2006/relationships/image" Target="../media/image11.png"/><Relationship Id="rId12" Type="http://schemas.openxmlformats.org/officeDocument/2006/relationships/customXml" Target="../ink/ink5.xml"/><Relationship Id="rId13" Type="http://schemas.openxmlformats.org/officeDocument/2006/relationships/image" Target="../media/image12.png"/><Relationship Id="rId14" Type="http://schemas.openxmlformats.org/officeDocument/2006/relationships/customXml" Target="../ink/ink6.xml"/><Relationship Id="rId15" Type="http://schemas.openxmlformats.org/officeDocument/2006/relationships/image" Target="../media/image13.png"/><Relationship Id="rId16" Type="http://schemas.openxmlformats.org/officeDocument/2006/relationships/customXml" Target="../ink/ink7.xml"/><Relationship Id="rId17" Type="http://schemas.openxmlformats.org/officeDocument/2006/relationships/image" Target="../media/image14.png"/><Relationship Id="rId18" Type="http://schemas.openxmlformats.org/officeDocument/2006/relationships/customXml" Target="../ink/ink8.xml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customXml" Target="../ink/ink1.xml"/><Relationship Id="rId5" Type="http://schemas.openxmlformats.org/officeDocument/2006/relationships/image" Target="../media/image8.png"/><Relationship Id="rId6" Type="http://schemas.openxmlformats.org/officeDocument/2006/relationships/customXml" Target="../ink/ink2.xml"/><Relationship Id="rId7" Type="http://schemas.openxmlformats.org/officeDocument/2006/relationships/image" Target="../media/image9.png"/><Relationship Id="rId8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65125"/>
            <a:ext cx="6451599" cy="960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Experiential Learning Theory</a:t>
            </a:r>
          </a:p>
        </p:txBody>
      </p:sp>
      <p:pic>
        <p:nvPicPr>
          <p:cNvPr id="6" name="ClipArt Placeholder 5" descr="195122f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7868"/>
            <a:ext cx="3068955" cy="3068955"/>
          </a:xfrm>
          <a:prstGeom prst="rect">
            <a:avLst/>
          </a:prstGeom>
        </p:spPr>
      </p:pic>
      <p:sp>
        <p:nvSpPr>
          <p:cNvPr id="1536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288414" y="1325565"/>
            <a:ext cx="5626986" cy="499903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000" dirty="0"/>
              <a:t>David Kolb</a:t>
            </a:r>
          </a:p>
          <a:p>
            <a:pPr lvl="1" indent="-228600" defTabSz="914400"/>
            <a:r>
              <a:rPr lang="en-US" sz="2000" dirty="0"/>
              <a:t>BA in Psychology, Philosophy, Religion (Knox College, Galesburg, IL)</a:t>
            </a:r>
          </a:p>
          <a:p>
            <a:pPr lvl="1" indent="-228600" defTabSz="914400"/>
            <a:r>
              <a:rPr lang="en-US" sz="2000" dirty="0"/>
              <a:t>PhD, Social Psychology (Harvard)</a:t>
            </a:r>
          </a:p>
          <a:p>
            <a:pPr lvl="2" indent="-228600" defTabSz="914400"/>
            <a:r>
              <a:rPr lang="en-US" sz="2000" dirty="0"/>
              <a:t>How people’s thoughts, feelings, behavior are influenced by actual, imagined or implied presence of others</a:t>
            </a:r>
          </a:p>
          <a:p>
            <a:pPr lvl="1" indent="-228600" defTabSz="914400"/>
            <a:r>
              <a:rPr lang="en-US" sz="2000" dirty="0"/>
              <a:t>Prof. of Organizational Behavior, Case Western Reserve University, OH</a:t>
            </a:r>
          </a:p>
          <a:p>
            <a:pPr lvl="1" indent="-228600" defTabSz="914400"/>
            <a:r>
              <a:rPr lang="en-US" sz="2000" i="1" dirty="0"/>
              <a:t>Experiential Learning: Experience as Source of Learning &amp; Development</a:t>
            </a:r>
            <a:r>
              <a:rPr lang="en-US" sz="2000" dirty="0"/>
              <a:t> (1984, revised 2014)</a:t>
            </a:r>
          </a:p>
          <a:p>
            <a:pPr lvl="1" indent="-228600" defTabSz="914400"/>
            <a:r>
              <a:rPr lang="en-US" sz="2000" i="1" dirty="0"/>
              <a:t>Conversational learning: Experiential Approach to Knowledge Creation</a:t>
            </a:r>
            <a:r>
              <a:rPr lang="en-US" sz="2000" dirty="0"/>
              <a:t> (2002)</a:t>
            </a:r>
          </a:p>
          <a:p>
            <a:pPr lvl="1" indent="-228600" defTabSz="914400"/>
            <a:r>
              <a:rPr lang="en-US" sz="2000" i="1" dirty="0"/>
              <a:t>Organizational Behavior: An Experiential Approach, 8</a:t>
            </a:r>
            <a:r>
              <a:rPr lang="en-US" sz="2000" i="1" baseline="30000" dirty="0"/>
              <a:t>th</a:t>
            </a:r>
            <a:r>
              <a:rPr lang="en-US" sz="2000" i="1" dirty="0"/>
              <a:t> edition</a:t>
            </a:r>
            <a:r>
              <a:rPr lang="en-US" sz="2000" dirty="0"/>
              <a:t> (2006)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ea typeface="ＭＳ Ｐゴシック" charset="0"/>
                <a:cs typeface="ＭＳ Ｐゴシック" charset="0"/>
              </a:rPr>
              <a:t>4MAT System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Bernice McCarthy &amp; Dennis McCarthy, Teaching Around the 4MAT Cycle (2005)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6953" y="2457509"/>
            <a:ext cx="3897647" cy="2805125"/>
          </a:xfrm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676400" y="6172200"/>
            <a:ext cx="5500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0" dirty="0">
                <a:latin typeface="+mn-lt"/>
              </a:rPr>
              <a:t>Some overlap with temperaments research (MBTI)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8278" y="1795641"/>
            <a:ext cx="1076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2145" y="551736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Thinking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2091" y="3195518"/>
            <a:ext cx="135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Watching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731" y="3195518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Doing</a:t>
            </a: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5281D9-16F6-584B-8A46-C613AC21DA6D}"/>
                  </a:ext>
                </a:extLst>
              </p14:cNvPr>
              <p14:cNvContentPartPr/>
              <p14:nvPr/>
            </p14:nvContentPartPr>
            <p14:xfrm>
              <a:off x="4371027" y="2302613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="" id="{A15281D9-16F6-584B-8A46-C613AC21DA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3027" y="219497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5745743-3F7C-5D43-9929-FEE41AAFED25}"/>
                  </a:ext>
                </a:extLst>
              </p14:cNvPr>
              <p14:cNvContentPartPr/>
              <p14:nvPr/>
            </p14:nvContentPartPr>
            <p14:xfrm>
              <a:off x="-3195093" y="499733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="" id="{E5745743-3F7C-5D43-9929-FEE41AAFED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213093" y="39173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F53E9F-146C-FB41-A01B-571585E696DD}"/>
                  </a:ext>
                </a:extLst>
              </p14:cNvPr>
              <p14:cNvContentPartPr/>
              <p14:nvPr/>
            </p14:nvContentPartPr>
            <p14:xfrm>
              <a:off x="-1488045" y="2257306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xmlns="" id="{9BF53E9F-146C-FB41-A01B-571585E696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506045" y="2149306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4MAT/Kolb and the Brain </a:t>
            </a:r>
            <a:br>
              <a:rPr lang="en-US" sz="2800" dirty="0"/>
            </a:br>
            <a:r>
              <a:rPr lang="en-US" sz="2800" dirty="0"/>
              <a:t>J. E. </a:t>
            </a:r>
            <a:r>
              <a:rPr lang="en-US" sz="2800" dirty="0" err="1"/>
              <a:t>Zull</a:t>
            </a:r>
            <a:r>
              <a:rPr lang="en-US" sz="2800" dirty="0"/>
              <a:t>, The Art of Changing the Brain (2002)</a:t>
            </a:r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63" y="1825625"/>
            <a:ext cx="6091873" cy="4351338"/>
          </a:xfrm>
        </p:spPr>
      </p:pic>
    </p:spTree>
    <p:extLst>
      <p:ext uri="{BB962C8B-B14F-4D97-AF65-F5344CB8AC3E}">
        <p14:creationId xmlns:p14="http://schemas.microsoft.com/office/powerpoint/2010/main" val="186076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Arial"/>
              </a:rPr>
              <a:t>Reflections on Teaching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219200"/>
            <a:ext cx="440055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Classroom teaching</a:t>
            </a:r>
          </a:p>
          <a:p>
            <a:pPr lvl="1"/>
            <a:r>
              <a:rPr lang="en-US" sz="2400" dirty="0">
                <a:ea typeface="ＭＳ Ｐゴシック" charset="0"/>
              </a:rPr>
              <a:t>Teachers teach the way they learn best</a:t>
            </a:r>
          </a:p>
          <a:p>
            <a:r>
              <a:rPr lang="en-US" sz="2800" dirty="0">
                <a:ea typeface="ＭＳ Ｐゴシック" charset="0"/>
              </a:rPr>
              <a:t>Learning Style</a:t>
            </a:r>
          </a:p>
          <a:p>
            <a:pPr lvl="1"/>
            <a:r>
              <a:rPr lang="en-US" sz="2400" dirty="0">
                <a:ea typeface="ＭＳ Ｐゴシック" charset="0"/>
              </a:rPr>
              <a:t>Dominant mode of processing information</a:t>
            </a:r>
          </a:p>
          <a:p>
            <a:pPr lvl="1"/>
            <a:r>
              <a:rPr lang="en-US" sz="2400" dirty="0">
                <a:ea typeface="ＭＳ Ｐゴシック" charset="0"/>
              </a:rPr>
              <a:t>Variety of learners in class</a:t>
            </a:r>
            <a:endParaRPr lang="en-US" sz="20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</a:rPr>
              <a:t>Implications</a:t>
            </a:r>
          </a:p>
          <a:p>
            <a:pPr lvl="1"/>
            <a:r>
              <a:rPr lang="en-US" sz="2400" dirty="0">
                <a:ea typeface="ＭＳ Ｐゴシック" charset="0"/>
              </a:rPr>
              <a:t>Extend your teaching repertoire</a:t>
            </a:r>
          </a:p>
          <a:p>
            <a:pPr lvl="1"/>
            <a:r>
              <a:rPr lang="en-US" sz="2400" dirty="0">
                <a:ea typeface="ＭＳ Ｐゴシック" charset="0"/>
              </a:rPr>
              <a:t>Marlene </a:t>
            </a:r>
            <a:r>
              <a:rPr lang="en-US" sz="2400" dirty="0" err="1">
                <a:ea typeface="ＭＳ Ｐゴシック" charset="0"/>
              </a:rPr>
              <a:t>LeFever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i="1" dirty="0">
                <a:ea typeface="ＭＳ Ｐゴシック" charset="0"/>
              </a:rPr>
              <a:t>Creative Teaching Methods</a:t>
            </a:r>
            <a:r>
              <a:rPr lang="en-US" sz="2400" dirty="0">
                <a:ea typeface="ＭＳ Ｐゴシック" charset="0"/>
              </a:rPr>
              <a:t>, revised (David C Cook, 2013)</a:t>
            </a:r>
          </a:p>
          <a:p>
            <a:pPr lvl="1"/>
            <a:r>
              <a:rPr lang="en-US" sz="2400" dirty="0">
                <a:ea typeface="ＭＳ Ｐゴシック" charset="0"/>
              </a:rPr>
              <a:t>Your learning style?</a:t>
            </a:r>
          </a:p>
        </p:txBody>
      </p:sp>
      <p:graphicFrame>
        <p:nvGraphicFramePr>
          <p:cNvPr id="26627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4001785"/>
              </p:ext>
            </p:extLst>
          </p:nvPr>
        </p:nvGraphicFramePr>
        <p:xfrm>
          <a:off x="5410200" y="1676400"/>
          <a:ext cx="287178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Clip" r:id="rId3" imgW="3772427" imgH="5714286" progId="MS_ClipArt_Gallery.5">
                  <p:embed/>
                </p:oleObj>
              </mc:Choice>
              <mc:Fallback>
                <p:oleObj name="Clip" r:id="rId3" imgW="3772427" imgH="5714286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76400"/>
                        <a:ext cx="2871787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ＭＳ Ｐゴシック" charset="0"/>
                <a:cs typeface="Arial"/>
              </a:rPr>
              <a:t>Kolb’s Learning styles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8145" y="1752600"/>
            <a:ext cx="3810000" cy="4114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REFLECTOR</a:t>
            </a:r>
          </a:p>
          <a:p>
            <a:pPr lvl="1"/>
            <a:r>
              <a:rPr lang="en-US" sz="2400" dirty="0">
                <a:ea typeface="ＭＳ Ｐゴシック" charset="0"/>
              </a:rPr>
              <a:t>Brainstorm ideas</a:t>
            </a:r>
          </a:p>
          <a:p>
            <a:pPr lvl="1"/>
            <a:r>
              <a:rPr lang="en-US" sz="2400" dirty="0">
                <a:ea typeface="ＭＳ Ｐゴシック" charset="0"/>
              </a:rPr>
              <a:t>Group discussions</a:t>
            </a:r>
          </a:p>
          <a:p>
            <a:pPr lvl="1"/>
            <a:r>
              <a:rPr lang="en-US" sz="2400" dirty="0">
                <a:ea typeface="ＭＳ Ｐゴシック" charset="0"/>
              </a:rPr>
              <a:t>Explore different ideas and solutions</a:t>
            </a:r>
          </a:p>
          <a:p>
            <a:pPr lvl="1"/>
            <a:r>
              <a:rPr lang="en-US" sz="2400" dirty="0">
                <a:ea typeface="ＭＳ Ｐゴシック" charset="0"/>
              </a:rPr>
              <a:t>Ask thought provoking questions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597470415"/>
              </p:ext>
            </p:extLst>
          </p:nvPr>
        </p:nvGraphicFramePr>
        <p:xfrm>
          <a:off x="4800602" y="2536825"/>
          <a:ext cx="38100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lip" r:id="rId3" imgW="5714286" imgH="3820058" progId="MS_ClipArt_Gallery.5">
                  <p:embed/>
                </p:oleObj>
              </mc:Choice>
              <mc:Fallback>
                <p:oleObj name="Clip" r:id="rId3" imgW="5714286" imgH="3820058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2" y="2536825"/>
                        <a:ext cx="3810000" cy="2546350"/>
                      </a:xfrm>
                      <a:prstGeom prst="rect">
                        <a:avLst/>
                      </a:prstGeom>
                      <a:noFill/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71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Arial"/>
              </a:rPr>
              <a:t>Kolb’s Learning Styles</a:t>
            </a:r>
          </a:p>
        </p:txBody>
      </p:sp>
      <p:graphicFrame>
        <p:nvGraphicFramePr>
          <p:cNvPr id="2969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717"/>
              </p:ext>
            </p:extLst>
          </p:nvPr>
        </p:nvGraphicFramePr>
        <p:xfrm>
          <a:off x="533400" y="2362200"/>
          <a:ext cx="3884613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Clip" r:id="rId3" imgW="5714286" imgH="3790476" progId="MS_ClipArt_Gallery.5">
                  <p:embed/>
                </p:oleObj>
              </mc:Choice>
              <mc:Fallback>
                <p:oleObj name="Clip" r:id="rId3" imgW="5714286" imgH="379047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3884613" cy="2576512"/>
                      </a:xfrm>
                      <a:prstGeom prst="rect">
                        <a:avLst/>
                      </a:prstGeom>
                      <a:noFill/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690689"/>
            <a:ext cx="3886200" cy="4351338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PHILOSOPHER/ THEORIST</a:t>
            </a:r>
          </a:p>
          <a:p>
            <a:pPr lvl="1"/>
            <a:r>
              <a:rPr lang="en-US" sz="2400" dirty="0">
                <a:ea typeface="ＭＳ Ｐゴシック" charset="0"/>
              </a:rPr>
              <a:t>Lecture / talk </a:t>
            </a:r>
          </a:p>
          <a:p>
            <a:pPr lvl="1"/>
            <a:r>
              <a:rPr lang="en-US" sz="2400" dirty="0">
                <a:ea typeface="ＭＳ Ｐゴシック" charset="0"/>
              </a:rPr>
              <a:t>Primary text, readings</a:t>
            </a:r>
          </a:p>
          <a:p>
            <a:pPr lvl="1"/>
            <a:r>
              <a:rPr lang="en-US" sz="2400" dirty="0">
                <a:ea typeface="ＭＳ Ｐゴシック" charset="0"/>
              </a:rPr>
              <a:t>Analyze information</a:t>
            </a:r>
          </a:p>
          <a:p>
            <a:pPr lvl="1"/>
            <a:r>
              <a:rPr lang="en-US" sz="2400" dirty="0">
                <a:ea typeface="ＭＳ Ｐゴシック" charset="0"/>
              </a:rPr>
              <a:t>Major project, paper</a:t>
            </a:r>
          </a:p>
          <a:p>
            <a:pPr lvl="1"/>
            <a:r>
              <a:rPr lang="en-US" sz="2400" dirty="0">
                <a:ea typeface="ＭＳ Ｐゴシック" charset="0"/>
              </a:rPr>
              <a:t>Build conceptual model</a:t>
            </a:r>
          </a:p>
        </p:txBody>
      </p:sp>
    </p:spTree>
    <p:extLst>
      <p:ext uri="{BB962C8B-B14F-4D97-AF65-F5344CB8AC3E}">
        <p14:creationId xmlns:p14="http://schemas.microsoft.com/office/powerpoint/2010/main" val="227508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lipArt Placeholder 6" descr="p1000518a-1-_fromjafaru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rgbClr val="FFFFFF"/>
                </a:solidFill>
              </a:rPr>
              <a:t>Kolb’s Learning Styles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800" dirty="0">
                <a:solidFill>
                  <a:srgbClr val="FFFFFF"/>
                </a:solidFill>
              </a:rPr>
              <a:t>ANALYZER/PRAGMATIST</a:t>
            </a:r>
          </a:p>
          <a:p>
            <a:pPr lvl="1" indent="-228600" defTabSz="914400"/>
            <a:r>
              <a:rPr lang="en-US" sz="2400" dirty="0">
                <a:solidFill>
                  <a:srgbClr val="FFFFFF"/>
                </a:solidFill>
              </a:rPr>
              <a:t>Case study</a:t>
            </a:r>
          </a:p>
          <a:p>
            <a:pPr lvl="1" indent="-228600" defTabSz="914400"/>
            <a:r>
              <a:rPr lang="en-US" sz="2400" dirty="0">
                <a:solidFill>
                  <a:srgbClr val="FFFFFF"/>
                </a:solidFill>
              </a:rPr>
              <a:t>Role play</a:t>
            </a:r>
          </a:p>
          <a:p>
            <a:pPr lvl="1" indent="-228600" defTabSz="914400"/>
            <a:r>
              <a:rPr lang="en-US" sz="2400" dirty="0">
                <a:solidFill>
                  <a:srgbClr val="FFFFFF"/>
                </a:solidFill>
              </a:rPr>
              <a:t>Simulation</a:t>
            </a:r>
          </a:p>
          <a:p>
            <a:pPr lvl="1" indent="-228600" defTabSz="914400"/>
            <a:r>
              <a:rPr lang="en-US" sz="2400" dirty="0">
                <a:solidFill>
                  <a:srgbClr val="FFFFFF"/>
                </a:solidFill>
              </a:rPr>
              <a:t>Experiment with new ideas</a:t>
            </a:r>
          </a:p>
          <a:p>
            <a:pPr lvl="1" indent="-228600" defTabSz="914400"/>
            <a:r>
              <a:rPr lang="en-US" sz="2400" dirty="0">
                <a:solidFill>
                  <a:srgbClr val="FFFFFF"/>
                </a:solidFill>
              </a:rPr>
              <a:t>Evaluating possible solutions</a:t>
            </a:r>
          </a:p>
          <a:p>
            <a:pPr lvl="1" indent="-228600" defTabSz="914400"/>
            <a:r>
              <a:rPr lang="en-US" sz="2400" dirty="0">
                <a:solidFill>
                  <a:srgbClr val="FFFFFF"/>
                </a:solidFill>
              </a:rPr>
              <a:t>Set goals &amp; check progress</a:t>
            </a:r>
          </a:p>
        </p:txBody>
      </p:sp>
    </p:spTree>
    <p:extLst>
      <p:ext uri="{BB962C8B-B14F-4D97-AF65-F5344CB8AC3E}">
        <p14:creationId xmlns:p14="http://schemas.microsoft.com/office/powerpoint/2010/main" val="1494089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lipArt Placeholder 4" descr="hi-field-work-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rgbClr val="FFFFFF"/>
                </a:solidFill>
              </a:rPr>
              <a:t>Kolb’s Learning Styles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800" dirty="0">
                <a:solidFill>
                  <a:srgbClr val="FFFFFF"/>
                </a:solidFill>
              </a:rPr>
              <a:t>ORGANIZER/ACTIVIST</a:t>
            </a:r>
          </a:p>
          <a:p>
            <a:pPr lvl="1" indent="-228600" defTabSz="914400"/>
            <a:r>
              <a:rPr lang="en-US" sz="2400" dirty="0">
                <a:solidFill>
                  <a:srgbClr val="FFFFFF"/>
                </a:solidFill>
              </a:rPr>
              <a:t>Field work</a:t>
            </a:r>
          </a:p>
          <a:p>
            <a:pPr lvl="1" indent="-228600" defTabSz="914400"/>
            <a:r>
              <a:rPr lang="en-US" sz="2400" dirty="0">
                <a:solidFill>
                  <a:srgbClr val="FFFFFF"/>
                </a:solidFill>
              </a:rPr>
              <a:t>Project work</a:t>
            </a:r>
          </a:p>
          <a:p>
            <a:pPr lvl="1" indent="-228600" defTabSz="914400"/>
            <a:r>
              <a:rPr lang="en-US" sz="2400" dirty="0">
                <a:solidFill>
                  <a:srgbClr val="FFFFFF"/>
                </a:solidFill>
              </a:rPr>
              <a:t>Service learning</a:t>
            </a:r>
          </a:p>
          <a:p>
            <a:pPr lvl="2" indent="-228600" defTabSz="914400"/>
            <a:r>
              <a:rPr lang="en-US" sz="2400" dirty="0">
                <a:solidFill>
                  <a:srgbClr val="FFFFFF"/>
                </a:solidFill>
              </a:rPr>
              <a:t>Take action—organize day-to-day activities</a:t>
            </a:r>
          </a:p>
          <a:p>
            <a:pPr lvl="2" indent="-228600" defTabSz="914400"/>
            <a:r>
              <a:rPr lang="en-US" sz="2400" dirty="0">
                <a:solidFill>
                  <a:srgbClr val="FFFFFF"/>
                </a:solidFill>
              </a:rPr>
              <a:t>Making things happen—take risks</a:t>
            </a:r>
          </a:p>
          <a:p>
            <a:pPr lvl="2" indent="-228600" defTabSz="914400"/>
            <a:r>
              <a:rPr lang="en-US" sz="2400" dirty="0">
                <a:solidFill>
                  <a:srgbClr val="FFFFFF"/>
                </a:solidFill>
              </a:rPr>
              <a:t>Learning from experience</a:t>
            </a:r>
          </a:p>
        </p:txBody>
      </p:sp>
    </p:spTree>
    <p:extLst>
      <p:ext uri="{BB962C8B-B14F-4D97-AF65-F5344CB8AC3E}">
        <p14:creationId xmlns:p14="http://schemas.microsoft.com/office/powerpoint/2010/main" val="3955106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751" y="365125"/>
            <a:ext cx="7890527" cy="9302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a typeface="ＭＳ Ｐゴシック" charset="0"/>
                <a:cs typeface="Arial"/>
              </a:rPr>
              <a:t>Discussion &amp; Bibliography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64306" y="1447800"/>
            <a:ext cx="8375759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Discussion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According to Kolb LSI, what is your learning style?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Reflect on a recent teaching experience (youth or adults) </a:t>
            </a:r>
            <a:r>
              <a:rPr lang="en-US" sz="2400" dirty="0">
                <a:solidFill>
                  <a:srgbClr val="FFFFFF"/>
                </a:solidFill>
                <a:ea typeface="ＭＳ Ｐゴシック" charset="0"/>
              </a:rPr>
              <a:t>   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a typeface="ＭＳ Ｐゴシック" charset="0"/>
              </a:rPr>
              <a:t>What did you emphasize in your teaching?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  <a:ea typeface="ＭＳ Ｐゴシック" charset="0"/>
              </a:rPr>
              <a:t>Personal meaning/shared experiences/extend ideas (reflector)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  <a:ea typeface="ＭＳ Ｐゴシック" charset="0"/>
              </a:rPr>
              <a:t>Information/analysis/critique (philosopher)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  <a:ea typeface="ＭＳ Ｐゴシック" charset="0"/>
              </a:rPr>
              <a:t>Implications/examples (analyzer, activist)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a typeface="ＭＳ Ｐゴシック" charset="0"/>
              </a:rPr>
              <a:t>Does this match your “learning style”?</a:t>
            </a:r>
          </a:p>
          <a:p>
            <a:r>
              <a:rPr lang="en-US" sz="2400" dirty="0">
                <a:solidFill>
                  <a:srgbClr val="FFFFFF"/>
                </a:solidFill>
                <a:ea typeface="ＭＳ Ｐゴシック" charset="0"/>
              </a:rPr>
              <a:t>What major lesson do you take from Kolb’s experiential learning theory?</a:t>
            </a:r>
          </a:p>
          <a:p>
            <a:r>
              <a:rPr lang="en-US" sz="2800" dirty="0">
                <a:solidFill>
                  <a:srgbClr val="FFFFFF"/>
                </a:solidFill>
                <a:ea typeface="ＭＳ Ｐゴシック" charset="0"/>
              </a:rPr>
              <a:t>Bibliography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a typeface="ＭＳ Ｐゴシック" charset="0"/>
              </a:rPr>
              <a:t>See David Kolb &amp; Alice Kolb, Experiential Learning Theory Bibliography (2007), from 1971-2005 with 2200+ entries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751" y="448253"/>
            <a:ext cx="7890527" cy="9995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Kolb’</a:t>
            </a:r>
            <a:r>
              <a:rPr lang="en-US" altLang="ja-JP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 Experiential Learning Theory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4751" y="1447800"/>
            <a:ext cx="4513336" cy="496194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defTabSz="914400"/>
            <a:r>
              <a:rPr lang="en-US" sz="2000" dirty="0"/>
              <a:t>Learning linked to experience</a:t>
            </a:r>
          </a:p>
          <a:p>
            <a:pPr lvl="1" indent="-228600" defTabSz="914400"/>
            <a:r>
              <a:rPr lang="en-US" sz="2000" dirty="0"/>
              <a:t>Jean Piaget (schema)</a:t>
            </a:r>
          </a:p>
          <a:p>
            <a:pPr lvl="1" indent="-228600" defTabSz="914400"/>
            <a:r>
              <a:rPr lang="en-US" sz="2000" dirty="0"/>
              <a:t>John Dewey (reconstruction &amp; reorganization of experience)</a:t>
            </a:r>
          </a:p>
          <a:p>
            <a:pPr lvl="1" indent="-228600" defTabSz="914400"/>
            <a:r>
              <a:rPr lang="en-US" altLang="ja-JP" sz="2000" dirty="0"/>
              <a:t>“Constructivist” view</a:t>
            </a:r>
          </a:p>
          <a:p>
            <a:pPr indent="-228600" defTabSz="914400"/>
            <a:r>
              <a:rPr lang="en-US" sz="2000" dirty="0"/>
              <a:t>Kurt Lewin (founder, social psychology)</a:t>
            </a:r>
          </a:p>
          <a:p>
            <a:pPr lvl="1" indent="-228600" defTabSz="914400"/>
            <a:r>
              <a:rPr lang="en-US" altLang="ja-JP" sz="2000" dirty="0"/>
              <a:t>“Learning cycle” (experience, observation &amp; reflection; formation and testing of concepts)</a:t>
            </a:r>
          </a:p>
          <a:p>
            <a:pPr indent="-228600" defTabSz="914400"/>
            <a:r>
              <a:rPr lang="en-US" sz="2000" dirty="0"/>
              <a:t>David Kolb</a:t>
            </a:r>
          </a:p>
          <a:p>
            <a:pPr lvl="1" indent="-228600" defTabSz="914400"/>
            <a:r>
              <a:rPr lang="en-US" sz="2000" dirty="0"/>
              <a:t>4 stages of learning cycle</a:t>
            </a:r>
          </a:p>
          <a:p>
            <a:pPr lvl="1" indent="-228600" defTabSz="914400"/>
            <a:r>
              <a:rPr lang="en-US" altLang="ja-JP" sz="2000" dirty="0"/>
              <a:t>“Dominant stage” in learner’s processing of information (preferred style)</a:t>
            </a:r>
          </a:p>
          <a:p>
            <a:pPr indent="-228600" defTabSz="914400"/>
            <a:r>
              <a:rPr lang="en-US" sz="2000" dirty="0"/>
              <a:t>Learning is…</a:t>
            </a:r>
          </a:p>
          <a:p>
            <a:pPr lvl="1" indent="-228600" defTabSz="914400"/>
            <a:r>
              <a:rPr lang="en-US" altLang="ja-JP" sz="2000" dirty="0"/>
              <a:t>“process whereby knowledge is created through transformation of experience”</a:t>
            </a:r>
            <a:endParaRPr lang="en-US" sz="2000" dirty="0"/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87" y="2343073"/>
            <a:ext cx="3701978" cy="277574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1752600" y="228600"/>
            <a:ext cx="5804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3600" b="0" dirty="0">
                <a:latin typeface="Arial"/>
                <a:cs typeface="Arial"/>
              </a:rPr>
              <a:t>Experiential Learning Cycle</a:t>
            </a:r>
            <a:endParaRPr lang="en-US" sz="3600" b="0" dirty="0">
              <a:latin typeface="Arial"/>
              <a:cs typeface="Arial"/>
            </a:endParaRPr>
          </a:p>
        </p:txBody>
      </p:sp>
      <p:sp>
        <p:nvSpPr>
          <p:cNvPr id="17410" name="Line 7"/>
          <p:cNvSpPr>
            <a:spLocks noChangeShapeType="1"/>
          </p:cNvSpPr>
          <p:nvPr/>
        </p:nvSpPr>
        <p:spPr bwMode="auto">
          <a:xfrm>
            <a:off x="4800600" y="16764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4038600" y="990600"/>
            <a:ext cx="2444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Experience (CE)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6522469" y="3279379"/>
            <a:ext cx="25971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Reflective</a:t>
            </a:r>
          </a:p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Observation (RO)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3256255" y="6035675"/>
            <a:ext cx="33538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Conceptualization (AC)</a:t>
            </a: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228600" y="3364484"/>
            <a:ext cx="3111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</a:p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Experimentation (AE)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6522469" y="1243890"/>
            <a:ext cx="1890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involved</a:t>
            </a:r>
          </a:p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experience</a:t>
            </a: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6553200" y="4114800"/>
            <a:ext cx="24416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critically </a:t>
            </a:r>
          </a:p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reflects on experience</a:t>
            </a:r>
          </a:p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meaning</a:t>
            </a: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381000" y="1295400"/>
            <a:ext cx="3223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future decisions/actions</a:t>
            </a:r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228600" y="5486400"/>
            <a:ext cx="33650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draws logical </a:t>
            </a:r>
          </a:p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&amp; adds theoretical </a:t>
            </a:r>
          </a:p>
          <a:p>
            <a:r>
              <a:rPr lang="en-US" sz="1800" b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constructs of others</a:t>
            </a:r>
          </a:p>
        </p:txBody>
      </p:sp>
      <p:sp>
        <p:nvSpPr>
          <p:cNvPr id="17419" name="Line 18"/>
          <p:cNvSpPr>
            <a:spLocks noChangeShapeType="1"/>
          </p:cNvSpPr>
          <p:nvPr/>
        </p:nvSpPr>
        <p:spPr bwMode="auto">
          <a:xfrm>
            <a:off x="6858000" y="20574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9"/>
          <p:cNvSpPr>
            <a:spLocks noChangeShapeType="1"/>
          </p:cNvSpPr>
          <p:nvPr/>
        </p:nvSpPr>
        <p:spPr bwMode="auto">
          <a:xfrm flipH="1">
            <a:off x="5867400" y="5486400"/>
            <a:ext cx="1447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20"/>
          <p:cNvSpPr>
            <a:spLocks noChangeShapeType="1"/>
          </p:cNvSpPr>
          <p:nvPr/>
        </p:nvSpPr>
        <p:spPr bwMode="auto">
          <a:xfrm flipH="1" flipV="1">
            <a:off x="2209800" y="46482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21"/>
          <p:cNvSpPr>
            <a:spLocks noChangeShapeType="1"/>
          </p:cNvSpPr>
          <p:nvPr/>
        </p:nvSpPr>
        <p:spPr bwMode="auto">
          <a:xfrm flipV="1">
            <a:off x="1981200" y="19812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2"/>
          <p:cNvSpPr>
            <a:spLocks noChangeShapeType="1"/>
          </p:cNvSpPr>
          <p:nvPr/>
        </p:nvSpPr>
        <p:spPr bwMode="auto">
          <a:xfrm>
            <a:off x="3200400" y="3657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83129" y="2062829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 information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Experience to Explanation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Feeling to Thinking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1222" y="3736321"/>
            <a:ext cx="3151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Process information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Examination to Application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Watching to Doing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1467308" y="164991"/>
            <a:ext cx="6673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Kolb</a:t>
            </a:r>
            <a:r>
              <a:rPr lang="ja-JP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3600" b="0" dirty="0">
                <a:latin typeface="Arial" panose="020B0604020202020204" pitchFamily="34" charset="0"/>
                <a:cs typeface="Arial" panose="020B0604020202020204" pitchFamily="34" charset="0"/>
              </a:rPr>
              <a:t>s Learning Style Inventory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Line 8"/>
          <p:cNvSpPr>
            <a:spLocks noChangeShapeType="1"/>
          </p:cNvSpPr>
          <p:nvPr/>
        </p:nvSpPr>
        <p:spPr bwMode="auto">
          <a:xfrm>
            <a:off x="4648200" y="18288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Line 9"/>
          <p:cNvSpPr>
            <a:spLocks noChangeShapeType="1"/>
          </p:cNvSpPr>
          <p:nvPr/>
        </p:nvSpPr>
        <p:spPr bwMode="auto">
          <a:xfrm>
            <a:off x="2590800" y="3505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6995229" y="2895600"/>
            <a:ext cx="2124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Reflective</a:t>
            </a:r>
          </a:p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(Watching)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2288631" y="5537537"/>
            <a:ext cx="4746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Conceptualization (Thinking)</a:t>
            </a: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1371600" y="29718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800" b="0"/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127610" y="2971800"/>
            <a:ext cx="2784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</a:p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</a:p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(Doing)</a:t>
            </a:r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5638800" y="1905000"/>
            <a:ext cx="20649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Diverging</a:t>
            </a:r>
            <a:r>
              <a:rPr lang="ja-JP" alt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8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Reflector</a:t>
            </a:r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5252604" y="4379893"/>
            <a:ext cx="34852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Assimilating</a:t>
            </a:r>
            <a:r>
              <a:rPr lang="ja-JP" alt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8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Philosopher/Theorist</a:t>
            </a:r>
          </a:p>
        </p:txBody>
      </p:sp>
      <p:sp>
        <p:nvSpPr>
          <p:cNvPr id="19466" name="Text Box 18"/>
          <p:cNvSpPr txBox="1">
            <a:spLocks noChangeArrowheads="1"/>
          </p:cNvSpPr>
          <p:nvPr/>
        </p:nvSpPr>
        <p:spPr bwMode="auto">
          <a:xfrm>
            <a:off x="851138" y="4466511"/>
            <a:ext cx="34018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Converging</a:t>
            </a:r>
            <a:r>
              <a:rPr lang="ja-JP" alt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8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Analyzer/Pragmatist</a:t>
            </a:r>
          </a:p>
        </p:txBody>
      </p:sp>
      <p:sp>
        <p:nvSpPr>
          <p:cNvPr id="19467" name="Text Box 19"/>
          <p:cNvSpPr txBox="1">
            <a:spLocks noChangeArrowheads="1"/>
          </p:cNvSpPr>
          <p:nvPr/>
        </p:nvSpPr>
        <p:spPr bwMode="auto">
          <a:xfrm>
            <a:off x="990600" y="1905000"/>
            <a:ext cx="3122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Accommodating</a:t>
            </a:r>
            <a:r>
              <a:rPr lang="ja-JP" alt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8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Organizer/Activist</a:t>
            </a:r>
          </a:p>
        </p:txBody>
      </p:sp>
      <p:sp>
        <p:nvSpPr>
          <p:cNvPr id="19468" name="Text Box 20"/>
          <p:cNvSpPr txBox="1">
            <a:spLocks noChangeArrowheads="1"/>
          </p:cNvSpPr>
          <p:nvPr/>
        </p:nvSpPr>
        <p:spPr bwMode="auto">
          <a:xfrm>
            <a:off x="2871345" y="914400"/>
            <a:ext cx="35060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</a:p>
          <a:p>
            <a:pPr algn="ct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Experience (Feeling)</a:t>
            </a:r>
          </a:p>
        </p:txBody>
      </p:sp>
    </p:spTree>
    <p:extLst>
      <p:ext uri="{BB962C8B-B14F-4D97-AF65-F5344CB8AC3E}">
        <p14:creationId xmlns:p14="http://schemas.microsoft.com/office/powerpoint/2010/main" val="27051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>
                <a:solidFill>
                  <a:srgbClr val="FFFFFF"/>
                </a:solidFill>
              </a:rPr>
              <a:t>Kolb’s Learning Styles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defRPr/>
            </a:pPr>
            <a:r>
              <a:rPr lang="en-US" sz="2400" dirty="0">
                <a:solidFill>
                  <a:srgbClr val="FFFFFF"/>
                </a:solidFill>
              </a:rPr>
              <a:t>“Reflector” (feeling/watching)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Imaginative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People oriented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Recognizes problems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Open minded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Broad </a:t>
            </a:r>
            <a:r>
              <a:rPr lang="en-US" sz="2000" u="sng" dirty="0">
                <a:solidFill>
                  <a:srgbClr val="FFFFFF"/>
                </a:solidFill>
              </a:rPr>
              <a:t>cultural</a:t>
            </a:r>
            <a:r>
              <a:rPr lang="en-US" sz="2000" dirty="0">
                <a:solidFill>
                  <a:srgbClr val="FFFFFF"/>
                </a:solidFill>
              </a:rPr>
              <a:t> interests, likes to gather information</a:t>
            </a:r>
          </a:p>
          <a:p>
            <a:pPr indent="-228600" defTabSz="914400">
              <a:defRPr/>
            </a:pPr>
            <a:r>
              <a:rPr lang="en-US" sz="2400" dirty="0">
                <a:solidFill>
                  <a:srgbClr val="FFFFFF"/>
                </a:solidFill>
              </a:rPr>
              <a:t>Learning Style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Group work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Discussion, brainstorming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Receive personalized feedback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Arts, entertainment &amp; social service careers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" r="-1" b="4362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rgbClr val="FFFFFF"/>
                </a:solidFill>
              </a:rPr>
              <a:t>Kolb’s Learning Styles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defRPr/>
            </a:pPr>
            <a:r>
              <a:rPr lang="en-US" sz="2400" dirty="0">
                <a:solidFill>
                  <a:srgbClr val="FFFFFF"/>
                </a:solidFill>
              </a:rPr>
              <a:t>“Philosopher/Theorist” (thinking/watching)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Create models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Define problems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Develop theories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Better with abstract concepts than dealing with people</a:t>
            </a:r>
          </a:p>
          <a:p>
            <a:pPr indent="-228600" defTabSz="914400">
              <a:defRPr/>
            </a:pPr>
            <a:r>
              <a:rPr lang="en-US" sz="2400" dirty="0">
                <a:solidFill>
                  <a:srgbClr val="FFFFFF"/>
                </a:solidFill>
              </a:rPr>
              <a:t>Learning Style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Lectures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Readings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Explore analytical models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Think things through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Science &amp; math, social &amp; physical sciences, research &amp; higher education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4751" y="448253"/>
            <a:ext cx="789052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Kolb’s Learning Styles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4750" y="1773816"/>
            <a:ext cx="4323773" cy="463593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defRPr/>
            </a:pPr>
            <a:r>
              <a:rPr lang="en-US" sz="2400" dirty="0"/>
              <a:t>“Analyzer/Pragmatist” (thinking/doing)</a:t>
            </a:r>
          </a:p>
          <a:p>
            <a:pPr lvl="1" indent="-228600" defTabSz="914400">
              <a:defRPr/>
            </a:pPr>
            <a:r>
              <a:rPr lang="en-US" sz="2000" dirty="0"/>
              <a:t>Define problems</a:t>
            </a:r>
          </a:p>
          <a:p>
            <a:pPr lvl="1" indent="-228600" defTabSz="914400">
              <a:defRPr/>
            </a:pPr>
            <a:r>
              <a:rPr lang="en-US" sz="2000" dirty="0"/>
              <a:t>Problem solve</a:t>
            </a:r>
          </a:p>
          <a:p>
            <a:pPr lvl="1" indent="-228600" defTabSz="914400">
              <a:defRPr/>
            </a:pPr>
            <a:r>
              <a:rPr lang="en-US" sz="2000" dirty="0"/>
              <a:t>Deductive reasoning</a:t>
            </a:r>
          </a:p>
          <a:p>
            <a:pPr lvl="1" indent="-228600" defTabSz="914400">
              <a:defRPr/>
            </a:pPr>
            <a:r>
              <a:rPr lang="en-US" sz="2000" dirty="0"/>
              <a:t>Logical</a:t>
            </a:r>
          </a:p>
          <a:p>
            <a:pPr indent="-228600" defTabSz="914400">
              <a:defRPr/>
            </a:pPr>
            <a:r>
              <a:rPr lang="en-US" sz="2400" dirty="0"/>
              <a:t>Learning Style</a:t>
            </a:r>
          </a:p>
          <a:p>
            <a:pPr lvl="1" indent="-228600" defTabSz="914400">
              <a:defRPr/>
            </a:pPr>
            <a:r>
              <a:rPr lang="en-US" sz="2000" dirty="0"/>
              <a:t>Experiment with new ideas</a:t>
            </a:r>
          </a:p>
          <a:p>
            <a:pPr lvl="1" indent="-228600" defTabSz="914400">
              <a:defRPr/>
            </a:pPr>
            <a:r>
              <a:rPr lang="en-US" sz="2000" dirty="0"/>
              <a:t>Simulations</a:t>
            </a:r>
          </a:p>
          <a:p>
            <a:pPr lvl="1" indent="-228600" defTabSz="914400">
              <a:defRPr/>
            </a:pPr>
            <a:r>
              <a:rPr lang="en-US" sz="2000" dirty="0"/>
              <a:t>Lab work</a:t>
            </a:r>
          </a:p>
          <a:p>
            <a:pPr lvl="1" indent="-228600" defTabSz="914400">
              <a:defRPr/>
            </a:pPr>
            <a:r>
              <a:rPr lang="en-US" sz="2000" dirty="0"/>
              <a:t>Practical applications</a:t>
            </a:r>
          </a:p>
          <a:p>
            <a:pPr lvl="1" indent="-228600" defTabSz="914400">
              <a:defRPr/>
            </a:pPr>
            <a:r>
              <a:rPr lang="en-US" sz="2000" dirty="0"/>
              <a:t>Computer science, engineering, finance &amp; economics, applied sciences</a:t>
            </a:r>
          </a:p>
        </p:txBody>
      </p:sp>
      <p:pic>
        <p:nvPicPr>
          <p:cNvPr id="3" name="ClipArt Placeholder 2" descr="IT_MercyHealt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60" y="2210313"/>
            <a:ext cx="3701978" cy="24340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73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rgbClr val="FFFFFF"/>
                </a:solidFill>
              </a:rPr>
              <a:t>Kolb’s Learning Styles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defRPr/>
            </a:pPr>
            <a:r>
              <a:rPr lang="en-US" sz="2400" dirty="0">
                <a:solidFill>
                  <a:srgbClr val="FFFFFF"/>
                </a:solidFill>
              </a:rPr>
              <a:t>“Organizer/Activist” (feeling/doing)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Getting things done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Risk taker, seeks new opportunities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Adaptable &amp; practical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Solves problems intuitively</a:t>
            </a:r>
          </a:p>
          <a:p>
            <a:pPr indent="-228600" defTabSz="914400">
              <a:defRPr/>
            </a:pPr>
            <a:r>
              <a:rPr lang="en-US" sz="2400" dirty="0">
                <a:solidFill>
                  <a:srgbClr val="FFFFFF"/>
                </a:solidFill>
              </a:rPr>
              <a:t>Learning Style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Enjoy carrying out plans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Involve self in new &amp; challenging experiences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Act on “gut” feelings rather than logical analysis</a:t>
            </a:r>
          </a:p>
          <a:p>
            <a:pPr lvl="1" indent="-228600" defTabSz="914400">
              <a:defRPr/>
            </a:pPr>
            <a:r>
              <a:rPr lang="en-US" sz="2000" dirty="0">
                <a:solidFill>
                  <a:srgbClr val="FFFFFF"/>
                </a:solidFill>
              </a:rPr>
              <a:t>Marketing, sales, management, HR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isciplinary difference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7" y="-399227"/>
            <a:ext cx="7239000" cy="790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600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</a:rPr>
              <a:t>Reflector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648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</a:rPr>
              <a:t>Philosopher/theorist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212" y="448413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3366FF"/>
                </a:solidFill>
              </a:rPr>
              <a:t>Analyzer/pragmatist</a:t>
            </a:r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8288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</a:rPr>
              <a:t>Organizer/activist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3209" y="106680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6401" y="541020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3352800"/>
            <a:ext cx="8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352800"/>
            <a:ext cx="1323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APPLIED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4807ECD0-4E7E-7343-9A20-2508B415E60E}"/>
                  </a:ext>
                </a:extLst>
              </p14:cNvPr>
              <p14:cNvContentPartPr/>
              <p14:nvPr/>
            </p14:nvContentPartPr>
            <p14:xfrm>
              <a:off x="5983467" y="1948413"/>
              <a:ext cx="310320" cy="289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07ECD0-4E7E-7343-9A20-2508B415E6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4467" y="1939413"/>
                <a:ext cx="3279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E59D77B9-49C8-7A4E-8882-D34D8FC4D7B3}"/>
                  </a:ext>
                </a:extLst>
              </p14:cNvPr>
              <p14:cNvContentPartPr/>
              <p14:nvPr/>
            </p14:nvContentPartPr>
            <p14:xfrm>
              <a:off x="5423667" y="2038053"/>
              <a:ext cx="578520" cy="28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9D77B9-49C8-7A4E-8882-D34D8FC4D7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5027" y="2029053"/>
                <a:ext cx="5961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0EC89CA0-9B05-A748-826C-A0475642CF09}"/>
                  </a:ext>
                </a:extLst>
              </p14:cNvPr>
              <p14:cNvContentPartPr/>
              <p14:nvPr/>
            </p14:nvContentPartPr>
            <p14:xfrm>
              <a:off x="6706347" y="2075133"/>
              <a:ext cx="1128240" cy="55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89CA0-9B05-A748-826C-A0475642CF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7707" y="2066133"/>
                <a:ext cx="114588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8E7DD146-544A-3340-8104-43C4FF75DCD3}"/>
                  </a:ext>
                </a:extLst>
              </p14:cNvPr>
              <p14:cNvContentPartPr/>
              <p14:nvPr/>
            </p14:nvContentPartPr>
            <p14:xfrm>
              <a:off x="6315387" y="1853733"/>
              <a:ext cx="648360" cy="349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7DD146-544A-3340-8104-43C4FF75DC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06387" y="1845093"/>
                <a:ext cx="6660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5A39C9-56BB-A343-8763-6E56AA14BD8B}"/>
                  </a:ext>
                </a:extLst>
              </p14:cNvPr>
              <p14:cNvContentPartPr/>
              <p14:nvPr/>
            </p14:nvContentPartPr>
            <p14:xfrm>
              <a:off x="5917227" y="4855773"/>
              <a:ext cx="1102320" cy="662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id="{585A39C9-56BB-A343-8763-6E56AA14BD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99227" y="4838133"/>
                <a:ext cx="113796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DFE290-E41D-5C44-A0D6-5192B29D3859}"/>
                  </a:ext>
                </a:extLst>
              </p14:cNvPr>
              <p14:cNvContentPartPr/>
              <p14:nvPr/>
            </p14:nvContentPartPr>
            <p14:xfrm>
              <a:off x="5314587" y="5083653"/>
              <a:ext cx="741600" cy="513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="" id="{C2DFE290-E41D-5C44-A0D6-5192B29D38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6947" y="5066013"/>
                <a:ext cx="7772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954E952-D4EC-7B45-A69F-F5935E9135D4}"/>
                  </a:ext>
                </a:extLst>
              </p14:cNvPr>
              <p14:cNvContentPartPr/>
              <p14:nvPr/>
            </p14:nvContentPartPr>
            <p14:xfrm>
              <a:off x="5521587" y="3656613"/>
              <a:ext cx="1249560" cy="657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id="{5954E952-D4EC-7B45-A69F-F5935E9135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3947" y="3638973"/>
                <a:ext cx="128520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AA34ECAF-5901-754F-BABD-BC30140E8791}"/>
                  </a:ext>
                </a:extLst>
              </p14:cNvPr>
              <p14:cNvContentPartPr/>
              <p14:nvPr/>
            </p14:nvContentPartPr>
            <p14:xfrm>
              <a:off x="2131827" y="4935333"/>
              <a:ext cx="2855520" cy="9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A34ECAF-5901-754F-BABD-BC30140E87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23187" y="4926693"/>
                <a:ext cx="287316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5AF18B-80A7-2645-BC33-247A1002E2A5}"/>
                  </a:ext>
                </a:extLst>
              </p14:cNvPr>
              <p14:cNvContentPartPr/>
              <p14:nvPr/>
            </p14:nvContentPartPr>
            <p14:xfrm>
              <a:off x="3452667" y="2355573"/>
              <a:ext cx="1251360" cy="939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id="{075AF18B-80A7-2645-BC33-247A1002E2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35027" y="2247573"/>
                <a:ext cx="1287000" cy="11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EE84759-C3E5-D946-B8E3-04D5B1BBA613}"/>
                  </a:ext>
                </a:extLst>
              </p14:cNvPr>
              <p14:cNvContentPartPr/>
              <p14:nvPr/>
            </p14:nvContentPartPr>
            <p14:xfrm>
              <a:off x="-2926893" y="3140373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id="{2EE84759-C3E5-D946-B8E3-04D5B1BBA6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2944533" y="3032373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825</Words>
  <Application>Microsoft Macintosh PowerPoint</Application>
  <PresentationFormat>On-screen Show (4:3)</PresentationFormat>
  <Paragraphs>199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ＭＳ Ｐゴシック</vt:lpstr>
      <vt:lpstr>Times New Roman</vt:lpstr>
      <vt:lpstr>游ゴシック</vt:lpstr>
      <vt:lpstr>游ゴシック Light</vt:lpstr>
      <vt:lpstr>Office Theme</vt:lpstr>
      <vt:lpstr>Clip</vt:lpstr>
      <vt:lpstr>Experiential Learning Theory</vt:lpstr>
      <vt:lpstr>Kolb’s Experiential Learning Theory</vt:lpstr>
      <vt:lpstr>PowerPoint Presentation</vt:lpstr>
      <vt:lpstr>PowerPoint Presentation</vt:lpstr>
      <vt:lpstr>Kolb’s Learning Styles</vt:lpstr>
      <vt:lpstr>Kolb’s Learning Styles</vt:lpstr>
      <vt:lpstr>Kolb’s Learning Styles</vt:lpstr>
      <vt:lpstr>Kolb’s Learning Styles</vt:lpstr>
      <vt:lpstr>PowerPoint Presentation</vt:lpstr>
      <vt:lpstr>4MAT System Bernice McCarthy &amp; Dennis McCarthy, Teaching Around the 4MAT Cycle (2005)</vt:lpstr>
      <vt:lpstr>4MAT/Kolb and the Brain  J. E. Zull, The Art of Changing the Brain (2002)</vt:lpstr>
      <vt:lpstr>Reflections on Teaching</vt:lpstr>
      <vt:lpstr>Kolb’s Learning styles</vt:lpstr>
      <vt:lpstr>Kolb’s Learning Styles</vt:lpstr>
      <vt:lpstr>Kolb’s Learning Styles</vt:lpstr>
      <vt:lpstr>Kolb’s Learning Styles</vt:lpstr>
      <vt:lpstr>Discussion &amp; Bibliography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Experiential Learning Theory</dc:title>
  <dc:creator>Yau Man Siew</dc:creator>
  <cp:lastModifiedBy>Microsoft Office User</cp:lastModifiedBy>
  <cp:revision>5</cp:revision>
  <dcterms:created xsi:type="dcterms:W3CDTF">2019-10-15T14:49:13Z</dcterms:created>
  <dcterms:modified xsi:type="dcterms:W3CDTF">2020-05-23T05:28:38Z</dcterms:modified>
</cp:coreProperties>
</file>