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8" r:id="rId14"/>
    <p:sldId id="267"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2" d="100"/>
          <a:sy n="62" d="100"/>
        </p:scale>
        <p:origin x="-4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CA"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5" name="Date Placeholder 4"/>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2E2C36-CF31-0248-95F3-7062B747B22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2E2C36-CF31-0248-95F3-7062B747B22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CA"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CA"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CA"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CA"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CA"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CA"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CA"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CA"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CA"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CA"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CA"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CA"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CA"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E2C36-CF31-0248-95F3-7062B747B22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E2C36-CF31-0248-95F3-7062B747B22D}"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CA"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E2C36-CF31-0248-95F3-7062B747B22D}" type="slidenum">
              <a:rPr lang="en-US" smtClean="0"/>
              <a:pPr/>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2E2C36-CF31-0248-95F3-7062B747B22D}"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CA"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CA"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CA"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CA"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CA"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CA"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0A105438-598C-7E44-B984-A69C2752D7FE}" type="datetimeFigureOut">
              <a:rPr lang="en-US" smtClean="0"/>
              <a:pPr/>
              <a:t>2020-05-09</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ED2E2C36-CF31-0248-95F3-7062B747B22D}" type="slidenum">
              <a:rPr lang="en-US" smtClean="0"/>
              <a:pPr/>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2E2C36-CF31-0248-95F3-7062B747B22D}" type="slidenum">
              <a:rPr lang="en-US" smtClean="0"/>
              <a:pPr/>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ED2E2C36-CF31-0248-95F3-7062B747B22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0A105438-598C-7E44-B984-A69C2752D7FE}" type="datetimeFigureOut">
              <a:rPr lang="en-US" smtClean="0"/>
              <a:pPr/>
              <a:t>2020-05-09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2E2C36-CF31-0248-95F3-7062B747B22D}" type="slidenum">
              <a:rPr lang="en-US" smtClean="0"/>
              <a:pPr/>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CA"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0A105438-598C-7E44-B984-A69C2752D7FE}" type="datetimeFigureOut">
              <a:rPr lang="en-US" smtClean="0"/>
              <a:pPr/>
              <a:t>2020-05-09</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ED2E2C36-CF31-0248-95F3-7062B747B22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Times New Roman"/>
                <a:cs typeface="Times New Roman"/>
              </a:rPr>
              <a:t>A Critical History of </a:t>
            </a:r>
            <a:br>
              <a:rPr lang="en-US" dirty="0" smtClean="0">
                <a:latin typeface="Times New Roman"/>
                <a:cs typeface="Times New Roman"/>
              </a:rPr>
            </a:br>
            <a:r>
              <a:rPr lang="en-US" i="1" dirty="0" smtClean="0">
                <a:latin typeface="Times New Roman"/>
                <a:cs typeface="Times New Roman"/>
              </a:rPr>
              <a:t>Gulliver’s Travels </a:t>
            </a:r>
            <a:endParaRPr lang="en-US" dirty="0">
              <a:latin typeface="Times New Roman"/>
              <a:cs typeface="Times New Roman"/>
            </a:endParaRPr>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a:cs typeface="Times New Roman"/>
              </a:rPr>
              <a:t>Post-Modernist Critical History</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3" name="Content Placeholder 2"/>
          <p:cNvSpPr>
            <a:spLocks noGrp="1"/>
          </p:cNvSpPr>
          <p:nvPr>
            <p:ph idx="1"/>
          </p:nvPr>
        </p:nvSpPr>
        <p:spPr>
          <a:xfrm>
            <a:off x="498474" y="2387600"/>
            <a:ext cx="7556313" cy="3738563"/>
          </a:xfrm>
        </p:spPr>
        <p:txBody>
          <a:bodyPr/>
          <a:lstStyle/>
          <a:p>
            <a:pPr>
              <a:buNone/>
            </a:pPr>
            <a:r>
              <a:rPr lang="en-US" b="1" dirty="0">
                <a:latin typeface="Times New Roman"/>
                <a:cs typeface="Times New Roman"/>
              </a:rPr>
              <a:t>Andrew </a:t>
            </a:r>
            <a:r>
              <a:rPr lang="en-US" b="1" dirty="0" smtClean="0">
                <a:latin typeface="Times New Roman"/>
                <a:cs typeface="Times New Roman"/>
              </a:rPr>
              <a:t>Carpenter in </a:t>
            </a:r>
            <a:r>
              <a:rPr lang="en-US" b="1" i="1" dirty="0" smtClean="0">
                <a:latin typeface="Times New Roman"/>
                <a:cs typeface="Times New Roman"/>
              </a:rPr>
              <a:t>Place</a:t>
            </a:r>
            <a:r>
              <a:rPr lang="en-US" b="1" i="1" dirty="0">
                <a:latin typeface="Times New Roman"/>
                <a:cs typeface="Times New Roman"/>
              </a:rPr>
              <a:t>, Personality, and the Irish Writer </a:t>
            </a:r>
            <a:r>
              <a:rPr lang="en-US" b="1" dirty="0">
                <a:latin typeface="Times New Roman"/>
                <a:cs typeface="Times New Roman"/>
              </a:rPr>
              <a:t>(1977)</a:t>
            </a:r>
            <a:endParaRPr lang="en-US" dirty="0">
              <a:latin typeface="Times New Roman"/>
              <a:cs typeface="Times New Roman"/>
            </a:endParaRPr>
          </a:p>
          <a:p>
            <a:r>
              <a:rPr lang="en-US" dirty="0">
                <a:latin typeface="Times New Roman"/>
                <a:cs typeface="Times New Roman"/>
              </a:rPr>
              <a:t>Carpenter argues that that ambiguity of Swift’s Anglo-Irish position, which produces a simultaneous sense of more than on reality or double vision, “operates outrageously on the reader’s sensibilities” in </a:t>
            </a:r>
            <a:r>
              <a:rPr lang="en-US" i="1" dirty="0">
                <a:latin typeface="Times New Roman"/>
                <a:cs typeface="Times New Roman"/>
              </a:rPr>
              <a:t>Gulliver’s Travels</a:t>
            </a:r>
            <a:r>
              <a:rPr lang="en-US" dirty="0">
                <a:latin typeface="Times New Roman"/>
                <a:cs typeface="Times New Roman"/>
              </a:rPr>
              <a:t>.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Gender Criticism</a:t>
            </a:r>
            <a:endParaRPr lang="en-US" dirty="0">
              <a:latin typeface="Times New Roman"/>
              <a:cs typeface="Times New Roman"/>
            </a:endParaRPr>
          </a:p>
        </p:txBody>
      </p:sp>
      <p:sp>
        <p:nvSpPr>
          <p:cNvPr id="3" name="Content Placeholder 2"/>
          <p:cNvSpPr>
            <a:spLocks noGrp="1"/>
          </p:cNvSpPr>
          <p:nvPr>
            <p:ph idx="1"/>
          </p:nvPr>
        </p:nvSpPr>
        <p:spPr>
          <a:xfrm>
            <a:off x="266095" y="1981200"/>
            <a:ext cx="8599715" cy="4550229"/>
          </a:xfrm>
        </p:spPr>
        <p:txBody>
          <a:bodyPr>
            <a:normAutofit/>
          </a:bodyPr>
          <a:lstStyle/>
          <a:p>
            <a:pPr>
              <a:buNone/>
            </a:pPr>
            <a:r>
              <a:rPr lang="en-US" dirty="0" smtClean="0">
                <a:latin typeface="Times New Roman"/>
                <a:cs typeface="Times New Roman"/>
              </a:rPr>
              <a:t>In “Swift and Psychoanalysis, Language and Women,” </a:t>
            </a:r>
          </a:p>
          <a:p>
            <a:pPr>
              <a:buNone/>
            </a:pPr>
            <a:r>
              <a:rPr lang="en-US" dirty="0" smtClean="0">
                <a:latin typeface="Times New Roman"/>
                <a:cs typeface="Times New Roman"/>
              </a:rPr>
              <a:t>Ruth </a:t>
            </a:r>
            <a:r>
              <a:rPr lang="en-US" dirty="0" err="1" smtClean="0">
                <a:latin typeface="Times New Roman"/>
                <a:cs typeface="Times New Roman"/>
              </a:rPr>
              <a:t>Salvaggio</a:t>
            </a:r>
            <a:r>
              <a:rPr lang="en-US" dirty="0" smtClean="0">
                <a:latin typeface="Times New Roman"/>
                <a:cs typeface="Times New Roman"/>
              </a:rPr>
              <a:t> writes of Part 2:</a:t>
            </a:r>
          </a:p>
          <a:p>
            <a:pPr marL="896112">
              <a:buNone/>
            </a:pPr>
            <a:r>
              <a:rPr lang="en-US" dirty="0" smtClean="0">
                <a:latin typeface="Times New Roman"/>
                <a:cs typeface="Times New Roman"/>
              </a:rPr>
              <a:t>Since each of Gulliver’s caretakers makes him into </a:t>
            </a:r>
            <a:r>
              <a:rPr lang="en-US" dirty="0" smtClean="0">
                <a:latin typeface="Times New Roman"/>
                <a:cs typeface="Times New Roman"/>
              </a:rPr>
              <a:t>an </a:t>
            </a:r>
            <a:r>
              <a:rPr lang="en-US" dirty="0" smtClean="0">
                <a:latin typeface="Times New Roman"/>
                <a:cs typeface="Times New Roman"/>
              </a:rPr>
              <a:t>object of her </a:t>
            </a:r>
            <a:r>
              <a:rPr lang="en-US" dirty="0" smtClean="0">
                <a:latin typeface="Times New Roman"/>
                <a:cs typeface="Times New Roman"/>
              </a:rPr>
              <a:t>desire</a:t>
            </a:r>
          </a:p>
          <a:p>
            <a:pPr marL="896112">
              <a:buNone/>
            </a:pPr>
            <a:r>
              <a:rPr lang="en-US" dirty="0" smtClean="0">
                <a:latin typeface="Times New Roman"/>
                <a:cs typeface="Times New Roman"/>
              </a:rPr>
              <a:t>(</a:t>
            </a:r>
            <a:r>
              <a:rPr lang="en-US" dirty="0" smtClean="0">
                <a:latin typeface="Times New Roman"/>
                <a:cs typeface="Times New Roman"/>
              </a:rPr>
              <a:t>the daughter’s doll, the </a:t>
            </a:r>
            <a:r>
              <a:rPr lang="en-US" dirty="0" smtClean="0">
                <a:latin typeface="Times New Roman"/>
                <a:cs typeface="Times New Roman"/>
              </a:rPr>
              <a:t>Queen’s </a:t>
            </a:r>
            <a:r>
              <a:rPr lang="en-US" dirty="0" smtClean="0">
                <a:latin typeface="Times New Roman"/>
                <a:cs typeface="Times New Roman"/>
              </a:rPr>
              <a:t>pet), his predicament in </a:t>
            </a:r>
            <a:r>
              <a:rPr lang="en-US" dirty="0" err="1" smtClean="0">
                <a:latin typeface="Times New Roman"/>
                <a:cs typeface="Times New Roman"/>
              </a:rPr>
              <a:t>Brobdingnag</a:t>
            </a:r>
            <a:r>
              <a:rPr lang="en-US" dirty="0" smtClean="0">
                <a:latin typeface="Times New Roman"/>
                <a:cs typeface="Times New Roman"/>
              </a:rPr>
              <a:t> is  </a:t>
            </a:r>
          </a:p>
          <a:p>
            <a:pPr marL="896112">
              <a:buNone/>
            </a:pPr>
            <a:r>
              <a:rPr lang="en-US" dirty="0" smtClean="0">
                <a:latin typeface="Times New Roman"/>
                <a:cs typeface="Times New Roman"/>
              </a:rPr>
              <a:t>one of submission to the feminine . . . For when he </a:t>
            </a:r>
            <a:r>
              <a:rPr lang="en-US" dirty="0" smtClean="0">
                <a:latin typeface="Times New Roman"/>
                <a:cs typeface="Times New Roman"/>
              </a:rPr>
              <a:t>is </a:t>
            </a:r>
            <a:r>
              <a:rPr lang="en-US" dirty="0" smtClean="0">
                <a:latin typeface="Times New Roman"/>
                <a:cs typeface="Times New Roman"/>
              </a:rPr>
              <a:t>alienated from this </a:t>
            </a:r>
            <a:endParaRPr lang="en-US" dirty="0" smtClean="0">
              <a:latin typeface="Times New Roman"/>
              <a:cs typeface="Times New Roman"/>
            </a:endParaRPr>
          </a:p>
          <a:p>
            <a:pPr marL="896112">
              <a:buNone/>
            </a:pPr>
            <a:r>
              <a:rPr lang="en-US" dirty="0" smtClean="0">
                <a:latin typeface="Times New Roman"/>
                <a:cs typeface="Times New Roman"/>
              </a:rPr>
              <a:t>maternal </a:t>
            </a:r>
            <a:r>
              <a:rPr lang="en-US" dirty="0" smtClean="0">
                <a:latin typeface="Times New Roman"/>
                <a:cs typeface="Times New Roman"/>
              </a:rPr>
              <a:t>comfort, his world </a:t>
            </a:r>
            <a:r>
              <a:rPr lang="en-US" dirty="0" smtClean="0">
                <a:latin typeface="Times New Roman"/>
                <a:cs typeface="Times New Roman"/>
              </a:rPr>
              <a:t>becomes </a:t>
            </a:r>
            <a:r>
              <a:rPr lang="en-US" dirty="0" smtClean="0">
                <a:latin typeface="Times New Roman"/>
                <a:cs typeface="Times New Roman"/>
              </a:rPr>
              <a:t>a dangerous place. (425)   </a:t>
            </a:r>
            <a:endParaRPr lang="en-US"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More Post-</a:t>
            </a:r>
            <a:r>
              <a:rPr lang="en-US" b="1" dirty="0">
                <a:latin typeface="Times New Roman"/>
                <a:cs typeface="Times New Roman"/>
              </a:rPr>
              <a:t>M</a:t>
            </a:r>
            <a:r>
              <a:rPr lang="en-US" b="1" dirty="0" smtClean="0">
                <a:latin typeface="Times New Roman"/>
                <a:cs typeface="Times New Roman"/>
              </a:rPr>
              <a:t>odern Responses</a:t>
            </a:r>
            <a:endParaRPr lang="en-US" b="1" dirty="0">
              <a:latin typeface="Times New Roman"/>
              <a:cs typeface="Times New Roman"/>
            </a:endParaRPr>
          </a:p>
        </p:txBody>
      </p:sp>
      <p:sp>
        <p:nvSpPr>
          <p:cNvPr id="3" name="Content Placeholder 2"/>
          <p:cNvSpPr>
            <a:spLocks noGrp="1"/>
          </p:cNvSpPr>
          <p:nvPr>
            <p:ph idx="1"/>
          </p:nvPr>
        </p:nvSpPr>
        <p:spPr>
          <a:xfrm>
            <a:off x="457200" y="2201333"/>
            <a:ext cx="8229600" cy="4396460"/>
          </a:xfrm>
        </p:spPr>
        <p:txBody>
          <a:bodyPr>
            <a:normAutofit/>
          </a:bodyPr>
          <a:lstStyle/>
          <a:p>
            <a:r>
              <a:rPr lang="en-US" b="1" dirty="0">
                <a:latin typeface="Times New Roman"/>
                <a:cs typeface="Times New Roman"/>
              </a:rPr>
              <a:t>Carole Fabricant</a:t>
            </a:r>
            <a:r>
              <a:rPr lang="en-US" b="1" dirty="0" smtClean="0">
                <a:latin typeface="Times New Roman"/>
                <a:cs typeface="Times New Roman"/>
              </a:rPr>
              <a:t> in</a:t>
            </a:r>
            <a:r>
              <a:rPr lang="en-US" dirty="0">
                <a:latin typeface="Times New Roman"/>
                <a:cs typeface="Times New Roman"/>
              </a:rPr>
              <a:t> </a:t>
            </a:r>
            <a:r>
              <a:rPr lang="en-US" b="1" i="1" dirty="0" smtClean="0">
                <a:latin typeface="Times New Roman"/>
                <a:cs typeface="Times New Roman"/>
              </a:rPr>
              <a:t>Swift’s </a:t>
            </a:r>
            <a:r>
              <a:rPr lang="en-US" b="1" i="1" dirty="0">
                <a:latin typeface="Times New Roman"/>
                <a:cs typeface="Times New Roman"/>
              </a:rPr>
              <a:t>Landscapes </a:t>
            </a:r>
            <a:r>
              <a:rPr lang="en-US" b="1" dirty="0">
                <a:latin typeface="Times New Roman"/>
                <a:cs typeface="Times New Roman"/>
              </a:rPr>
              <a:t>(1982)</a:t>
            </a:r>
            <a:endParaRPr lang="en-US" dirty="0" smtClean="0">
              <a:latin typeface="Times New Roman"/>
              <a:cs typeface="Times New Roman"/>
            </a:endParaRPr>
          </a:p>
          <a:p>
            <a:pPr>
              <a:buNone/>
            </a:pPr>
            <a:r>
              <a:rPr lang="en-US" dirty="0" smtClean="0">
                <a:latin typeface="Times New Roman"/>
                <a:cs typeface="Times New Roman"/>
              </a:rPr>
              <a:t>    Fabricant </a:t>
            </a:r>
            <a:r>
              <a:rPr lang="en-US" dirty="0">
                <a:latin typeface="Times New Roman"/>
                <a:cs typeface="Times New Roman"/>
              </a:rPr>
              <a:t>argues that a traditional approach to </a:t>
            </a:r>
            <a:r>
              <a:rPr lang="en-US" i="1" dirty="0">
                <a:latin typeface="Times New Roman"/>
                <a:cs typeface="Times New Roman"/>
              </a:rPr>
              <a:t>Gulliver’s Travels </a:t>
            </a:r>
            <a:r>
              <a:rPr lang="en-US" dirty="0">
                <a:latin typeface="Times New Roman"/>
                <a:cs typeface="Times New Roman"/>
              </a:rPr>
              <a:t>“has tended to produce narrowly formalistic analyses that examine Swift’s verbal structures in a vacuum, divorced from the mind and personality that created them, as well as from the [Irish] soil that fertilized them.” Fabricant sees Swift the Irishman as “a colonized being.”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A Deconstructionist Perspective</a:t>
            </a:r>
            <a:endParaRPr lang="en-US" b="1" dirty="0">
              <a:latin typeface="Times New Roman"/>
              <a:cs typeface="Times New Roman"/>
            </a:endParaRPr>
          </a:p>
        </p:txBody>
      </p:sp>
      <p:sp>
        <p:nvSpPr>
          <p:cNvPr id="3" name="Content Placeholder 2"/>
          <p:cNvSpPr>
            <a:spLocks noGrp="1"/>
          </p:cNvSpPr>
          <p:nvPr>
            <p:ph idx="1"/>
          </p:nvPr>
        </p:nvSpPr>
        <p:spPr>
          <a:xfrm>
            <a:off x="498474" y="2438400"/>
            <a:ext cx="7556313" cy="3687763"/>
          </a:xfrm>
        </p:spPr>
        <p:txBody>
          <a:bodyPr>
            <a:normAutofit/>
          </a:bodyPr>
          <a:lstStyle/>
          <a:p>
            <a:pPr>
              <a:buNone/>
            </a:pPr>
            <a:r>
              <a:rPr lang="en-US" dirty="0" smtClean="0">
                <a:latin typeface="Times New Roman"/>
                <a:cs typeface="Times New Roman"/>
              </a:rPr>
              <a:t>In “Why the </a:t>
            </a:r>
            <a:r>
              <a:rPr lang="en-US" dirty="0" err="1" smtClean="0">
                <a:latin typeface="Times New Roman"/>
                <a:cs typeface="Times New Roman"/>
              </a:rPr>
              <a:t>Houyhnhnms</a:t>
            </a:r>
            <a:r>
              <a:rPr lang="en-US" dirty="0" smtClean="0">
                <a:latin typeface="Times New Roman"/>
                <a:cs typeface="Times New Roman"/>
              </a:rPr>
              <a:t> Don’t Write: Swift, satire, and Fear of the Text,” Terry Castle writes: “The themes Swift associates with writing—its fallen aspect, its hermeneutic indeterminacy, and physical and moral degeneracy—all reappear, finally, within the fictional context of </a:t>
            </a:r>
            <a:r>
              <a:rPr lang="en-US" i="1" dirty="0" smtClean="0">
                <a:latin typeface="Times New Roman"/>
                <a:cs typeface="Times New Roman"/>
              </a:rPr>
              <a:t>Gulliver’s Travels.</a:t>
            </a:r>
            <a:r>
              <a:rPr lang="en-US" dirty="0" smtClean="0">
                <a:latin typeface="Times New Roman"/>
                <a:cs typeface="Times New Roman"/>
              </a:rPr>
              <a:t> One might even be tempted to claim that satire of the written word is an underlying principle of organization in that work.”  </a:t>
            </a:r>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cs typeface="Times New Roman"/>
              </a:rPr>
              <a:t>Late Twentieth-Century Irish Critics</a:t>
            </a:r>
            <a:r>
              <a:rPr lang="en-US" dirty="0"/>
              <a:t/>
            </a:r>
            <a:br>
              <a:rPr lang="en-US" dirty="0"/>
            </a:br>
            <a:endParaRPr lang="en-US" dirty="0"/>
          </a:p>
        </p:txBody>
      </p:sp>
      <p:sp>
        <p:nvSpPr>
          <p:cNvPr id="3" name="Content Placeholder 2"/>
          <p:cNvSpPr>
            <a:spLocks noGrp="1"/>
          </p:cNvSpPr>
          <p:nvPr>
            <p:ph idx="1"/>
          </p:nvPr>
        </p:nvSpPr>
        <p:spPr>
          <a:xfrm>
            <a:off x="457200" y="1913467"/>
            <a:ext cx="8229600" cy="4212696"/>
          </a:xfrm>
        </p:spPr>
        <p:txBody>
          <a:bodyPr/>
          <a:lstStyle/>
          <a:p>
            <a:pPr>
              <a:buNone/>
            </a:pPr>
            <a:r>
              <a:rPr lang="en-US" b="1" dirty="0">
                <a:latin typeface="Times New Roman"/>
                <a:cs typeface="Times New Roman"/>
              </a:rPr>
              <a:t>Joseph McMinn (1992) </a:t>
            </a:r>
            <a:endParaRPr lang="en-US" dirty="0" smtClean="0">
              <a:latin typeface="Times New Roman"/>
              <a:cs typeface="Times New Roman"/>
            </a:endParaRPr>
          </a:p>
          <a:p>
            <a:pPr>
              <a:buNone/>
            </a:pPr>
            <a:r>
              <a:rPr lang="en-US" dirty="0" smtClean="0">
                <a:latin typeface="Times New Roman"/>
                <a:cs typeface="Times New Roman"/>
              </a:rPr>
              <a:t>    McMinn </a:t>
            </a:r>
            <a:r>
              <a:rPr lang="en-US" dirty="0">
                <a:latin typeface="Times New Roman"/>
                <a:cs typeface="Times New Roman"/>
              </a:rPr>
              <a:t>connects Gulliver’s </a:t>
            </a:r>
            <a:r>
              <a:rPr lang="en-US" dirty="0" smtClean="0">
                <a:latin typeface="Times New Roman"/>
                <a:cs typeface="Times New Roman"/>
              </a:rPr>
              <a:t>travelling </a:t>
            </a:r>
            <a:r>
              <a:rPr lang="en-US" dirty="0">
                <a:latin typeface="Times New Roman"/>
                <a:cs typeface="Times New Roman"/>
              </a:rPr>
              <a:t>to Swift’s travels as a displaced person between two shores (England and Ireland). </a:t>
            </a:r>
            <a:endParaRPr lang="en-US" dirty="0" smtClean="0">
              <a:latin typeface="Times New Roman"/>
              <a:cs typeface="Times New Roman"/>
            </a:endParaRPr>
          </a:p>
          <a:p>
            <a:pPr>
              <a:buNone/>
            </a:pPr>
            <a:endParaRPr lang="en-US" dirty="0" smtClean="0">
              <a:latin typeface="Times New Roman"/>
              <a:cs typeface="Times New Roman"/>
            </a:endParaRPr>
          </a:p>
          <a:p>
            <a:pPr>
              <a:buNone/>
            </a:pPr>
            <a:r>
              <a:rPr lang="en-US" b="1" dirty="0">
                <a:latin typeface="Times New Roman"/>
                <a:cs typeface="Times New Roman"/>
              </a:rPr>
              <a:t>Seamus Deane (1995)</a:t>
            </a:r>
            <a:endParaRPr lang="en-US" dirty="0" smtClean="0">
              <a:latin typeface="Times New Roman"/>
              <a:cs typeface="Times New Roman"/>
            </a:endParaRPr>
          </a:p>
          <a:p>
            <a:pPr>
              <a:buNone/>
            </a:pPr>
            <a:r>
              <a:rPr lang="en-US" dirty="0" smtClean="0">
                <a:latin typeface="Times New Roman"/>
                <a:cs typeface="Times New Roman"/>
              </a:rPr>
              <a:t>    Deane </a:t>
            </a:r>
            <a:r>
              <a:rPr lang="en-US" dirty="0">
                <a:latin typeface="Times New Roman"/>
                <a:cs typeface="Times New Roman"/>
              </a:rPr>
              <a:t>sees Gulliver’s exploration as part of a larger colonial enterprise.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a:cs typeface="Times New Roman"/>
              </a:rPr>
              <a:t>An Early Twenty-First Century Canadian Perspective</a:t>
            </a:r>
            <a:endParaRPr lang="en-US" b="1" dirty="0">
              <a:latin typeface="Times New Roman"/>
              <a:cs typeface="Times New Roman"/>
            </a:endParaRPr>
          </a:p>
        </p:txBody>
      </p:sp>
      <p:sp>
        <p:nvSpPr>
          <p:cNvPr id="3" name="Content Placeholder 2"/>
          <p:cNvSpPr>
            <a:spLocks noGrp="1"/>
          </p:cNvSpPr>
          <p:nvPr>
            <p:ph idx="1"/>
          </p:nvPr>
        </p:nvSpPr>
        <p:spPr>
          <a:xfrm>
            <a:off x="498474" y="2319867"/>
            <a:ext cx="7556313" cy="3806296"/>
          </a:xfrm>
        </p:spPr>
        <p:txBody>
          <a:bodyPr>
            <a:normAutofit fontScale="85000" lnSpcReduction="10000"/>
          </a:bodyPr>
          <a:lstStyle/>
          <a:p>
            <a:pPr marL="0" indent="0">
              <a:buNone/>
            </a:pPr>
            <a:r>
              <a:rPr lang="en-US" dirty="0" smtClean="0">
                <a:latin typeface="Times New Roman"/>
                <a:cs typeface="Times New Roman"/>
              </a:rPr>
              <a:t>Margaret Atwood reflects on Swift’s intellectual satire in her article “Of the Madness of Scientists: Jonathan Swift’s Grand Academy” (2010). She writes: </a:t>
            </a:r>
          </a:p>
          <a:p>
            <a:pPr marL="0" indent="0">
              <a:buNone/>
            </a:pPr>
            <a:endParaRPr lang="en-US" dirty="0">
              <a:latin typeface="Times New Roman"/>
              <a:cs typeface="Times New Roman"/>
            </a:endParaRPr>
          </a:p>
          <a:p>
            <a:pPr marL="457200" indent="0">
              <a:buNone/>
            </a:pPr>
            <a:r>
              <a:rPr lang="en-US" dirty="0" smtClean="0">
                <a:latin typeface="Times New Roman"/>
                <a:cs typeface="Times New Roman"/>
              </a:rPr>
              <a:t>His </a:t>
            </a:r>
            <a:r>
              <a:rPr lang="en-US" dirty="0">
                <a:latin typeface="Times New Roman"/>
                <a:cs typeface="Times New Roman"/>
              </a:rPr>
              <a:t>projectors are a combination of </a:t>
            </a:r>
            <a:r>
              <a:rPr lang="en-US" dirty="0" smtClean="0">
                <a:latin typeface="Times New Roman"/>
                <a:cs typeface="Times New Roman"/>
              </a:rPr>
              <a:t>experimental </a:t>
            </a:r>
            <a:r>
              <a:rPr lang="en-US" dirty="0">
                <a:latin typeface="Times New Roman"/>
                <a:cs typeface="Times New Roman"/>
              </a:rPr>
              <a:t>scientist and entrepreneur; they exist within </a:t>
            </a:r>
            <a:r>
              <a:rPr lang="en-US" i="1" dirty="0" smtClean="0">
                <a:latin typeface="Times New Roman"/>
                <a:cs typeface="Times New Roman"/>
              </a:rPr>
              <a:t>Gulliver’s Travels </a:t>
            </a:r>
            <a:r>
              <a:rPr lang="en-US" dirty="0" smtClean="0">
                <a:latin typeface="Times New Roman"/>
                <a:cs typeface="Times New Roman"/>
              </a:rPr>
              <a:t>as pearls </a:t>
            </a:r>
            <a:r>
              <a:rPr lang="en-US" dirty="0">
                <a:latin typeface="Times New Roman"/>
                <a:cs typeface="Times New Roman"/>
              </a:rPr>
              <a:t>on his long string of human folly and depravity. The projectors are not </a:t>
            </a:r>
            <a:r>
              <a:rPr lang="en-US" dirty="0" smtClean="0">
                <a:latin typeface="Times New Roman"/>
                <a:cs typeface="Times New Roman"/>
              </a:rPr>
              <a:t>intentionally </a:t>
            </a:r>
            <a:r>
              <a:rPr lang="en-US" dirty="0">
                <a:latin typeface="Times New Roman"/>
                <a:cs typeface="Times New Roman"/>
              </a:rPr>
              <a:t>wicked. But they have tunnel vision </a:t>
            </a:r>
            <a:r>
              <a:rPr lang="en-US" dirty="0" smtClean="0">
                <a:latin typeface="Times New Roman"/>
                <a:cs typeface="Times New Roman"/>
              </a:rPr>
              <a:t>–much </a:t>
            </a:r>
            <a:r>
              <a:rPr lang="en-US" dirty="0">
                <a:latin typeface="Times New Roman"/>
                <a:cs typeface="Times New Roman"/>
              </a:rPr>
              <a:t>like a </a:t>
            </a:r>
            <a:r>
              <a:rPr lang="en-US" dirty="0" smtClean="0">
                <a:latin typeface="Times New Roman"/>
                <a:cs typeface="Times New Roman"/>
              </a:rPr>
              <a:t>present-day scientist </a:t>
            </a:r>
            <a:r>
              <a:rPr lang="en-US" dirty="0">
                <a:latin typeface="Times New Roman"/>
                <a:cs typeface="Times New Roman"/>
              </a:rPr>
              <a:t>quoted recently, who, when asked why he would create a polio virus from </a:t>
            </a:r>
            <a:r>
              <a:rPr lang="en-US" dirty="0" smtClean="0">
                <a:latin typeface="Times New Roman"/>
                <a:cs typeface="Times New Roman"/>
              </a:rPr>
              <a:t>scratch</a:t>
            </a:r>
            <a:r>
              <a:rPr lang="en-US" dirty="0">
                <a:latin typeface="Times New Roman"/>
                <a:cs typeface="Times New Roman"/>
              </a:rPr>
              <a:t>, answered that he had done it because the polio virus was a simple one, </a:t>
            </a:r>
            <a:r>
              <a:rPr lang="en-US" dirty="0" smtClean="0">
                <a:latin typeface="Times New Roman"/>
                <a:cs typeface="Times New Roman"/>
              </a:rPr>
              <a:t>and </a:t>
            </a:r>
            <a:r>
              <a:rPr lang="en-US" dirty="0">
                <a:latin typeface="Times New Roman"/>
                <a:cs typeface="Times New Roman"/>
              </a:rPr>
              <a:t>that next time he </a:t>
            </a:r>
            <a:r>
              <a:rPr lang="en-US" dirty="0" smtClean="0">
                <a:latin typeface="Times New Roman"/>
                <a:cs typeface="Times New Roman"/>
              </a:rPr>
              <a:t>would </a:t>
            </a:r>
            <a:r>
              <a:rPr lang="en-US" dirty="0">
                <a:latin typeface="Times New Roman"/>
                <a:cs typeface="Times New Roman"/>
              </a:rPr>
              <a:t>create a more complex virus. A question about ends </a:t>
            </a:r>
            <a:r>
              <a:rPr lang="en-US" dirty="0" smtClean="0">
                <a:latin typeface="Times New Roman"/>
                <a:cs typeface="Times New Roman"/>
              </a:rPr>
              <a:t>was </a:t>
            </a:r>
            <a:r>
              <a:rPr lang="en-US" dirty="0">
                <a:latin typeface="Times New Roman"/>
                <a:cs typeface="Times New Roman"/>
              </a:rPr>
              <a:t>taken by him to be a question about means. Swift’s projectors show the same </a:t>
            </a:r>
            <a:r>
              <a:rPr lang="en-US" dirty="0" smtClean="0">
                <a:latin typeface="Times New Roman"/>
                <a:cs typeface="Times New Roman"/>
              </a:rPr>
              <a:t>confusion </a:t>
            </a:r>
            <a:r>
              <a:rPr lang="en-US" dirty="0">
                <a:latin typeface="Times New Roman"/>
                <a:cs typeface="Times New Roman"/>
              </a:rPr>
              <a:t>in their understanding of ordinary human desires and fears</a:t>
            </a:r>
            <a:r>
              <a:rPr lang="en-US" dirty="0" smtClean="0">
                <a:latin typeface="Times New Roman"/>
                <a:cs typeface="Times New Roman"/>
              </a:rPr>
              <a:t>. </a:t>
            </a:r>
            <a:endParaRPr lang="en-US" dirty="0">
              <a:latin typeface="Times New Roman"/>
              <a:cs typeface="Times New Roman"/>
            </a:endParaRPr>
          </a:p>
          <a:p>
            <a:pPr marL="0" indent="0">
              <a:buNone/>
            </a:pPr>
            <a:endParaRPr lang="en-US" dirty="0"/>
          </a:p>
        </p:txBody>
      </p:sp>
    </p:spTree>
    <p:extLst>
      <p:ext uri="{BB962C8B-B14F-4D97-AF65-F5344CB8AC3E}">
        <p14:creationId xmlns:p14="http://schemas.microsoft.com/office/powerpoint/2010/main" val="382599250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Dystopias and Satire</a:t>
            </a:r>
            <a:endParaRPr lang="en-US" dirty="0">
              <a:latin typeface="Times New Roman"/>
              <a:cs typeface="Times New Roman"/>
            </a:endParaRPr>
          </a:p>
        </p:txBody>
      </p:sp>
      <p:sp>
        <p:nvSpPr>
          <p:cNvPr id="3" name="Content Placeholder 2"/>
          <p:cNvSpPr>
            <a:spLocks noGrp="1"/>
          </p:cNvSpPr>
          <p:nvPr>
            <p:ph idx="1"/>
          </p:nvPr>
        </p:nvSpPr>
        <p:spPr>
          <a:xfrm>
            <a:off x="251189" y="2099732"/>
            <a:ext cx="8749771" cy="4557639"/>
          </a:xfrm>
        </p:spPr>
        <p:txBody>
          <a:bodyPr>
            <a:normAutofit/>
          </a:bodyPr>
          <a:lstStyle/>
          <a:p>
            <a:pPr marL="0" indent="0">
              <a:buNone/>
            </a:pPr>
            <a:r>
              <a:rPr lang="en-US" dirty="0" smtClean="0">
                <a:latin typeface="Times New Roman"/>
                <a:cs typeface="Times New Roman"/>
              </a:rPr>
              <a:t>Atwood prefaces her feminist dystopia </a:t>
            </a:r>
            <a:r>
              <a:rPr lang="en-US" i="1" dirty="0" smtClean="0">
                <a:latin typeface="Times New Roman"/>
                <a:cs typeface="Times New Roman"/>
              </a:rPr>
              <a:t>A Handmaid’s Tale </a:t>
            </a:r>
            <a:r>
              <a:rPr lang="en-US" dirty="0" smtClean="0">
                <a:latin typeface="Times New Roman"/>
                <a:cs typeface="Times New Roman"/>
              </a:rPr>
              <a:t>with a quotation from Swift’s “A Modest Proposal”:</a:t>
            </a:r>
          </a:p>
          <a:p>
            <a:pPr marL="0" indent="0">
              <a:buNone/>
            </a:pPr>
            <a:endParaRPr lang="en-US" dirty="0">
              <a:latin typeface="Times New Roman"/>
              <a:cs typeface="Times New Roman"/>
            </a:endParaRPr>
          </a:p>
          <a:p>
            <a:pPr marL="0" indent="0">
              <a:buNone/>
            </a:pPr>
            <a:r>
              <a:rPr lang="en-US" dirty="0" smtClean="0">
                <a:latin typeface="Times New Roman"/>
                <a:cs typeface="Times New Roman"/>
              </a:rPr>
              <a:t>“But as to myself, having been wearied out for many years with offering vain, idle, visionary thoughts, and at length utterly despairing of success, I fortunately fell upon this proposal …”</a:t>
            </a:r>
          </a:p>
          <a:p>
            <a:pPr marL="0" indent="0">
              <a:buNone/>
            </a:pPr>
            <a:endParaRPr lang="en-US" dirty="0">
              <a:latin typeface="Times New Roman"/>
              <a:cs typeface="Times New Roman"/>
            </a:endParaRPr>
          </a:p>
          <a:p>
            <a:pPr marL="0" indent="0">
              <a:buNone/>
            </a:pPr>
            <a:r>
              <a:rPr lang="en-US" dirty="0" smtClean="0">
                <a:latin typeface="Times New Roman"/>
                <a:cs typeface="Times New Roman"/>
              </a:rPr>
              <a:t>Q – Why combine satire and dystopia (as in Swift’s </a:t>
            </a:r>
            <a:r>
              <a:rPr lang="en-US" dirty="0" err="1" smtClean="0">
                <a:latin typeface="Times New Roman"/>
                <a:cs typeface="Times New Roman"/>
              </a:rPr>
              <a:t>dystopic</a:t>
            </a:r>
            <a:r>
              <a:rPr lang="en-US" dirty="0" smtClean="0">
                <a:latin typeface="Times New Roman"/>
                <a:cs typeface="Times New Roman"/>
              </a:rPr>
              <a:t> floating island of </a:t>
            </a:r>
            <a:r>
              <a:rPr lang="en-US" i="1" dirty="0" smtClean="0">
                <a:latin typeface="Times New Roman"/>
                <a:cs typeface="Times New Roman"/>
              </a:rPr>
              <a:t>GT</a:t>
            </a:r>
            <a:r>
              <a:rPr lang="en-US" dirty="0" smtClean="0">
                <a:latin typeface="Times New Roman"/>
                <a:cs typeface="Times New Roman"/>
              </a:rPr>
              <a:t>)? Does this connect to John Bunyan’s desire to make his audience laugh </a:t>
            </a:r>
            <a:r>
              <a:rPr lang="en-US" i="1" dirty="0" smtClean="0">
                <a:latin typeface="Times New Roman"/>
                <a:cs typeface="Times New Roman"/>
              </a:rPr>
              <a:t>and </a:t>
            </a:r>
            <a:r>
              <a:rPr lang="en-US" dirty="0" smtClean="0">
                <a:latin typeface="Times New Roman"/>
                <a:cs typeface="Times New Roman"/>
              </a:rPr>
              <a:t>weep?</a:t>
            </a:r>
          </a:p>
        </p:txBody>
      </p:sp>
    </p:spTree>
    <p:extLst>
      <p:ext uri="{BB962C8B-B14F-4D97-AF65-F5344CB8AC3E}">
        <p14:creationId xmlns:p14="http://schemas.microsoft.com/office/powerpoint/2010/main" val="17009539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Initial Response</a:t>
            </a:r>
            <a:endParaRPr lang="en-US" b="1" dirty="0">
              <a:latin typeface="Times New Roman"/>
              <a:cs typeface="Times New Roman"/>
            </a:endParaRPr>
          </a:p>
        </p:txBody>
      </p:sp>
      <p:sp>
        <p:nvSpPr>
          <p:cNvPr id="3" name="Content Placeholder 2"/>
          <p:cNvSpPr>
            <a:spLocks noGrp="1"/>
          </p:cNvSpPr>
          <p:nvPr>
            <p:ph idx="1"/>
          </p:nvPr>
        </p:nvSpPr>
        <p:spPr>
          <a:xfrm>
            <a:off x="498474" y="2328057"/>
            <a:ext cx="7556313" cy="3798106"/>
          </a:xfrm>
        </p:spPr>
        <p:txBody>
          <a:bodyPr>
            <a:normAutofit/>
          </a:bodyPr>
          <a:lstStyle/>
          <a:p>
            <a:pPr>
              <a:buNone/>
            </a:pPr>
            <a:r>
              <a:rPr lang="en-US" sz="2400" dirty="0">
                <a:latin typeface="Times New Roman"/>
                <a:cs typeface="Times New Roman"/>
              </a:rPr>
              <a:t>When </a:t>
            </a:r>
            <a:r>
              <a:rPr lang="en-US" sz="2400" i="1" dirty="0">
                <a:latin typeface="Times New Roman"/>
                <a:cs typeface="Times New Roman"/>
              </a:rPr>
              <a:t>Gulliver’s Travels </a:t>
            </a:r>
            <a:r>
              <a:rPr lang="en-US" sz="2400" dirty="0">
                <a:latin typeface="Times New Roman"/>
                <a:cs typeface="Times New Roman"/>
              </a:rPr>
              <a:t>was first published some </a:t>
            </a:r>
            <a:r>
              <a:rPr lang="en-US" sz="2400" dirty="0" smtClean="0">
                <a:latin typeface="Times New Roman"/>
                <a:cs typeface="Times New Roman"/>
              </a:rPr>
              <a:t>readers took </a:t>
            </a:r>
            <a:r>
              <a:rPr lang="en-US" sz="2400" dirty="0">
                <a:latin typeface="Times New Roman"/>
                <a:cs typeface="Times New Roman"/>
              </a:rPr>
              <a:t>it a little too seriously (as with “A Modest Proposal”). Swift’s friend Dr. Arbuthnot knew a master of a ship who claimed to be acquainted with Gulliver. This ship’s master insisted that the printer had made a mistake: Gulliver lived in </a:t>
            </a:r>
            <a:r>
              <a:rPr lang="en-US" sz="2400" dirty="0" err="1">
                <a:latin typeface="Times New Roman"/>
                <a:cs typeface="Times New Roman"/>
              </a:rPr>
              <a:t>Wapping</a:t>
            </a:r>
            <a:r>
              <a:rPr lang="en-US" sz="2400" dirty="0">
                <a:latin typeface="Times New Roman"/>
                <a:cs typeface="Times New Roman"/>
              </a:rPr>
              <a:t>, not </a:t>
            </a:r>
            <a:r>
              <a:rPr lang="en-US" sz="2400" dirty="0" err="1">
                <a:latin typeface="Times New Roman"/>
                <a:cs typeface="Times New Roman"/>
              </a:rPr>
              <a:t>Redriff</a:t>
            </a:r>
            <a:r>
              <a:rPr lang="en-US" sz="2400" dirty="0">
                <a:latin typeface="Times New Roman"/>
                <a:cs typeface="Times New Roman"/>
              </a:rPr>
              <a:t>. Dr. Arbuthnot also lent </a:t>
            </a:r>
            <a:r>
              <a:rPr lang="en-US" sz="2400" i="1" dirty="0">
                <a:latin typeface="Times New Roman"/>
                <a:cs typeface="Times New Roman"/>
              </a:rPr>
              <a:t>Gulliver’s Travels </a:t>
            </a:r>
            <a:r>
              <a:rPr lang="en-US" sz="2400" dirty="0">
                <a:latin typeface="Times New Roman"/>
                <a:cs typeface="Times New Roman"/>
              </a:rPr>
              <a:t>to a gentleman who went immediately to his map to look for Lilliput.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a:cs typeface="Times New Roman"/>
              </a:rPr>
              <a:t>Eighteenth-Century Critical History</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3" name="Content Placeholder 2"/>
          <p:cNvSpPr>
            <a:spLocks noGrp="1"/>
          </p:cNvSpPr>
          <p:nvPr>
            <p:ph idx="1"/>
          </p:nvPr>
        </p:nvSpPr>
        <p:spPr>
          <a:xfrm>
            <a:off x="457200" y="2311777"/>
            <a:ext cx="8229600" cy="3814386"/>
          </a:xfrm>
        </p:spPr>
        <p:txBody>
          <a:bodyPr>
            <a:normAutofit/>
          </a:bodyPr>
          <a:lstStyle/>
          <a:p>
            <a:pPr>
              <a:buNone/>
            </a:pPr>
            <a:r>
              <a:rPr lang="en-US" sz="2400" b="1" dirty="0">
                <a:latin typeface="Times New Roman"/>
                <a:cs typeface="Times New Roman"/>
              </a:rPr>
              <a:t>Deane Swift (Jonathan Swift’s cousin</a:t>
            </a:r>
            <a:r>
              <a:rPr lang="en-US" sz="2400" b="1" dirty="0" smtClean="0">
                <a:latin typeface="Times New Roman"/>
                <a:cs typeface="Times New Roman"/>
              </a:rPr>
              <a:t>) in</a:t>
            </a:r>
            <a:r>
              <a:rPr lang="en-US" sz="2400" dirty="0">
                <a:latin typeface="Times New Roman"/>
                <a:cs typeface="Times New Roman"/>
              </a:rPr>
              <a:t> </a:t>
            </a:r>
            <a:r>
              <a:rPr lang="en-US" sz="2400" b="1" i="1" dirty="0" smtClean="0">
                <a:latin typeface="Times New Roman"/>
                <a:cs typeface="Times New Roman"/>
              </a:rPr>
              <a:t>An </a:t>
            </a:r>
            <a:r>
              <a:rPr lang="en-US" sz="2400" b="1" i="1" dirty="0">
                <a:latin typeface="Times New Roman"/>
                <a:cs typeface="Times New Roman"/>
              </a:rPr>
              <a:t>Essay Upon </a:t>
            </a:r>
            <a:r>
              <a:rPr lang="en-US" sz="2400" b="1" i="1" dirty="0" smtClean="0">
                <a:latin typeface="Times New Roman"/>
                <a:cs typeface="Times New Roman"/>
              </a:rPr>
              <a:t>the Life</a:t>
            </a:r>
            <a:r>
              <a:rPr lang="en-US" sz="2400" b="1" i="1" dirty="0">
                <a:latin typeface="Times New Roman"/>
                <a:cs typeface="Times New Roman"/>
              </a:rPr>
              <a:t>, </a:t>
            </a:r>
            <a:r>
              <a:rPr lang="en-US" sz="2400" b="1" i="1" dirty="0" smtClean="0">
                <a:latin typeface="Times New Roman"/>
                <a:cs typeface="Times New Roman"/>
              </a:rPr>
              <a:t>Writings</a:t>
            </a:r>
            <a:r>
              <a:rPr lang="en-US" sz="2400" b="1" i="1" dirty="0">
                <a:latin typeface="Times New Roman"/>
                <a:cs typeface="Times New Roman"/>
              </a:rPr>
              <a:t>, and </a:t>
            </a:r>
            <a:r>
              <a:rPr lang="en-US" sz="2400" b="1" i="1" dirty="0" smtClean="0">
                <a:latin typeface="Times New Roman"/>
                <a:cs typeface="Times New Roman"/>
              </a:rPr>
              <a:t>Character of </a:t>
            </a:r>
            <a:r>
              <a:rPr lang="en-US" sz="2400" b="1" i="1" dirty="0">
                <a:latin typeface="Times New Roman"/>
                <a:cs typeface="Times New Roman"/>
              </a:rPr>
              <a:t>Jonathan Swift </a:t>
            </a:r>
            <a:r>
              <a:rPr lang="en-US" sz="2400" b="1" dirty="0">
                <a:latin typeface="Times New Roman"/>
                <a:cs typeface="Times New Roman"/>
              </a:rPr>
              <a:t>(1755)</a:t>
            </a:r>
            <a:r>
              <a:rPr lang="en-US" sz="2400" b="1" i="1" dirty="0">
                <a:latin typeface="Times New Roman"/>
                <a:cs typeface="Times New Roman"/>
              </a:rPr>
              <a:t> </a:t>
            </a:r>
            <a:r>
              <a:rPr lang="en-US" sz="2400" b="1" i="1" dirty="0" smtClean="0">
                <a:latin typeface="Times New Roman"/>
                <a:cs typeface="Times New Roman"/>
              </a:rPr>
              <a:t> </a:t>
            </a:r>
            <a:endParaRPr lang="en-US" sz="2400" dirty="0" smtClean="0">
              <a:latin typeface="Times New Roman"/>
              <a:cs typeface="Times New Roman"/>
            </a:endParaRPr>
          </a:p>
          <a:p>
            <a:pPr>
              <a:buNone/>
            </a:pPr>
            <a:r>
              <a:rPr lang="en-US" sz="2400" dirty="0" smtClean="0">
                <a:latin typeface="Times New Roman"/>
                <a:cs typeface="Times New Roman"/>
              </a:rPr>
              <a:t>   “</a:t>
            </a:r>
            <a:r>
              <a:rPr lang="en-US" sz="2400" dirty="0">
                <a:latin typeface="Times New Roman"/>
                <a:cs typeface="Times New Roman"/>
              </a:rPr>
              <a:t>[</a:t>
            </a:r>
            <a:r>
              <a:rPr lang="en-US" sz="2400" i="1" dirty="0">
                <a:latin typeface="Times New Roman"/>
                <a:cs typeface="Times New Roman"/>
              </a:rPr>
              <a:t>Gulliver’s Travels </a:t>
            </a:r>
            <a:r>
              <a:rPr lang="en-US" sz="2400" dirty="0">
                <a:latin typeface="Times New Roman"/>
                <a:cs typeface="Times New Roman"/>
              </a:rPr>
              <a:t>is] a direct, plain and bitter satire against the innumerable follies and corruptions in law, politicks, learning, morals and religion [with the first two parts satirizing] the wars of Europe and the factions of WHIG and </a:t>
            </a:r>
            <a:r>
              <a:rPr lang="en-US" sz="2400" dirty="0" smtClean="0">
                <a:latin typeface="Times New Roman"/>
                <a:cs typeface="Times New Roman"/>
              </a:rPr>
              <a:t>TORY.” </a:t>
            </a:r>
            <a:endParaRPr lang="en-US" sz="2400" dirty="0">
              <a:latin typeface="Times New Roman"/>
              <a:cs typeface="Times New Roman"/>
            </a:endParaRP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Samuel Johnson</a:t>
            </a:r>
            <a:endParaRPr lang="en-US" b="1" dirty="0">
              <a:latin typeface="Times New Roman"/>
              <a:cs typeface="Times New Roman"/>
            </a:endParaRPr>
          </a:p>
        </p:txBody>
      </p:sp>
      <p:sp>
        <p:nvSpPr>
          <p:cNvPr id="3" name="Content Placeholder 2"/>
          <p:cNvSpPr>
            <a:spLocks noGrp="1"/>
          </p:cNvSpPr>
          <p:nvPr>
            <p:ph idx="1"/>
          </p:nvPr>
        </p:nvSpPr>
        <p:spPr>
          <a:xfrm>
            <a:off x="498474" y="2442018"/>
            <a:ext cx="8228317" cy="3684145"/>
          </a:xfrm>
        </p:spPr>
        <p:txBody>
          <a:bodyPr/>
          <a:lstStyle/>
          <a:p>
            <a:pPr>
              <a:buNone/>
            </a:pPr>
            <a:r>
              <a:rPr lang="en-US" b="1" i="1" dirty="0">
                <a:latin typeface="Times New Roman"/>
                <a:cs typeface="Times New Roman"/>
              </a:rPr>
              <a:t>Prefaces, Biographical and Critical to the Works of the English Poets </a:t>
            </a:r>
            <a:r>
              <a:rPr lang="en-US" b="1" dirty="0">
                <a:latin typeface="Times New Roman"/>
                <a:cs typeface="Times New Roman"/>
              </a:rPr>
              <a:t>(1779) </a:t>
            </a:r>
            <a:endParaRPr lang="en-US" dirty="0" smtClean="0">
              <a:latin typeface="Times New Roman"/>
              <a:cs typeface="Times New Roman"/>
            </a:endParaRPr>
          </a:p>
          <a:p>
            <a:pPr>
              <a:buNone/>
            </a:pPr>
            <a:r>
              <a:rPr lang="en-US" dirty="0" smtClean="0">
                <a:latin typeface="Times New Roman"/>
                <a:cs typeface="Times New Roman"/>
              </a:rPr>
              <a:t>    </a:t>
            </a:r>
          </a:p>
          <a:p>
            <a:pPr>
              <a:buNone/>
            </a:pPr>
            <a:r>
              <a:rPr lang="en-US" dirty="0" smtClean="0">
                <a:latin typeface="Times New Roman"/>
                <a:cs typeface="Times New Roman"/>
              </a:rPr>
              <a:t>    In </a:t>
            </a:r>
            <a:r>
              <a:rPr lang="en-US" dirty="0">
                <a:latin typeface="Times New Roman"/>
                <a:cs typeface="Times New Roman"/>
              </a:rPr>
              <a:t>his “Life of Swift” Johnson wonders what caused Swift’s imagination to dwell on “disease, deformity, and filth … from which almost every mind shrinks with disgust.” </a:t>
            </a:r>
            <a:r>
              <a:rPr lang="en-US" i="1" dirty="0">
                <a:latin typeface="Times New Roman"/>
                <a:cs typeface="Times New Roman"/>
              </a:rPr>
              <a:t> </a:t>
            </a:r>
            <a:r>
              <a:rPr lang="en-US" dirty="0">
                <a:latin typeface="Times New Roman"/>
                <a:cs typeface="Times New Roman"/>
              </a:rPr>
              <a:t>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a:cs typeface="Times New Roman"/>
              </a:rPr>
              <a:t>William Godwin</a:t>
            </a:r>
            <a:r>
              <a:rPr lang="en-US" b="1" dirty="0" smtClean="0">
                <a:latin typeface="Times New Roman"/>
                <a:cs typeface="Times New Roman"/>
              </a:rPr>
              <a:t> </a:t>
            </a:r>
            <a:r>
              <a:rPr lang="en-US" dirty="0" smtClean="0">
                <a:latin typeface="Times New Roman"/>
                <a:cs typeface="Times New Roman"/>
              </a:rPr>
              <a:t/>
            </a:r>
            <a:br>
              <a:rPr lang="en-US" dirty="0" smtClean="0">
                <a:latin typeface="Times New Roman"/>
                <a:cs typeface="Times New Roman"/>
              </a:rPr>
            </a:br>
            <a:endParaRPr lang="en-US" dirty="0">
              <a:latin typeface="Times New Roman"/>
              <a:cs typeface="Times New Roman"/>
            </a:endParaRPr>
          </a:p>
        </p:txBody>
      </p:sp>
      <p:sp>
        <p:nvSpPr>
          <p:cNvPr id="3" name="Content Placeholder 2"/>
          <p:cNvSpPr>
            <a:spLocks noGrp="1"/>
          </p:cNvSpPr>
          <p:nvPr>
            <p:ph idx="1"/>
          </p:nvPr>
        </p:nvSpPr>
        <p:spPr>
          <a:xfrm>
            <a:off x="457200" y="2165256"/>
            <a:ext cx="8229600" cy="4309048"/>
          </a:xfrm>
        </p:spPr>
        <p:txBody>
          <a:bodyPr>
            <a:normAutofit/>
          </a:bodyPr>
          <a:lstStyle/>
          <a:p>
            <a:pPr>
              <a:buNone/>
            </a:pPr>
            <a:r>
              <a:rPr lang="en-US" b="1" i="1" dirty="0">
                <a:latin typeface="Times New Roman"/>
                <a:cs typeface="Times New Roman"/>
              </a:rPr>
              <a:t>The Enquirer </a:t>
            </a:r>
            <a:r>
              <a:rPr lang="en-US" b="1" dirty="0">
                <a:latin typeface="Times New Roman"/>
                <a:cs typeface="Times New Roman"/>
              </a:rPr>
              <a:t>(1797</a:t>
            </a:r>
            <a:r>
              <a:rPr lang="en-US" b="1" dirty="0" smtClean="0">
                <a:latin typeface="Times New Roman"/>
                <a:cs typeface="Times New Roman"/>
              </a:rPr>
              <a:t>)</a:t>
            </a:r>
            <a:endParaRPr lang="en-US" dirty="0" smtClean="0">
              <a:latin typeface="Times New Roman"/>
              <a:cs typeface="Times New Roman"/>
            </a:endParaRPr>
          </a:p>
          <a:p>
            <a:pPr>
              <a:buNone/>
            </a:pPr>
            <a:r>
              <a:rPr lang="en-US" dirty="0" smtClean="0">
                <a:latin typeface="Times New Roman"/>
                <a:cs typeface="Times New Roman"/>
              </a:rPr>
              <a:t>    Reflecting </a:t>
            </a:r>
            <a:r>
              <a:rPr lang="en-US" dirty="0">
                <a:latin typeface="Times New Roman"/>
                <a:cs typeface="Times New Roman"/>
              </a:rPr>
              <a:t>on </a:t>
            </a:r>
            <a:r>
              <a:rPr lang="en-US" i="1" dirty="0">
                <a:latin typeface="Times New Roman"/>
                <a:cs typeface="Times New Roman"/>
              </a:rPr>
              <a:t>Gulliver’s Travels</a:t>
            </a:r>
            <a:r>
              <a:rPr lang="en-US" dirty="0">
                <a:latin typeface="Times New Roman"/>
                <a:cs typeface="Times New Roman"/>
              </a:rPr>
              <a:t>, Godwin argued that no work “breathes more strongly a generous indignation against vice and an ardent love of everything that is excellent and </a:t>
            </a:r>
            <a:r>
              <a:rPr lang="en-US" dirty="0" err="1">
                <a:latin typeface="Times New Roman"/>
                <a:cs typeface="Times New Roman"/>
              </a:rPr>
              <a:t>honourable</a:t>
            </a:r>
            <a:r>
              <a:rPr lang="en-US" dirty="0">
                <a:latin typeface="Times New Roman"/>
                <a:cs typeface="Times New Roman"/>
              </a:rPr>
              <a:t> to the human heart.</a:t>
            </a:r>
            <a:r>
              <a:rPr lang="en-US" dirty="0" smtClean="0">
                <a:latin typeface="Times New Roman"/>
                <a:cs typeface="Times New Roman"/>
              </a:rPr>
              <a:t>”</a:t>
            </a:r>
          </a:p>
          <a:p>
            <a:pPr>
              <a:buNone/>
            </a:pPr>
            <a:r>
              <a:rPr lang="en-US" dirty="0" smtClean="0">
                <a:latin typeface="Times New Roman"/>
                <a:cs typeface="Times New Roman"/>
              </a:rPr>
              <a:t>    </a:t>
            </a:r>
          </a:p>
          <a:p>
            <a:pPr>
              <a:buNone/>
            </a:pPr>
            <a:r>
              <a:rPr lang="en-US" dirty="0" smtClean="0">
                <a:latin typeface="Times New Roman"/>
                <a:cs typeface="Times New Roman"/>
              </a:rPr>
              <a:t>    Godwin was married to Mary Wollstonecraft, who wrote </a:t>
            </a:r>
            <a:r>
              <a:rPr lang="en-US" i="1" dirty="0" smtClean="0">
                <a:latin typeface="Times New Roman"/>
                <a:cs typeface="Times New Roman"/>
              </a:rPr>
              <a:t>A Vindication of the Rights of Woman </a:t>
            </a:r>
            <a:r>
              <a:rPr lang="en-US" dirty="0" smtClean="0">
                <a:latin typeface="Times New Roman"/>
                <a:cs typeface="Times New Roman"/>
              </a:rPr>
              <a:t>(1792).</a:t>
            </a:r>
            <a:r>
              <a:rPr lang="en-US" i="1" dirty="0" smtClean="0">
                <a:latin typeface="Times New Roman"/>
                <a:cs typeface="Times New Roman"/>
              </a:rPr>
              <a:t>  </a:t>
            </a:r>
            <a:endParaRPr lang="en-US" dirty="0" smtClean="0">
              <a:latin typeface="Times New Roman"/>
              <a:cs typeface="Times New Roman"/>
            </a:endParaRP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a:cs typeface="Times New Roman"/>
              </a:rPr>
              <a:t>Victorian Critical History</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3" name="Content Placeholder 2"/>
          <p:cNvSpPr>
            <a:spLocks noGrp="1"/>
          </p:cNvSpPr>
          <p:nvPr>
            <p:ph idx="1"/>
          </p:nvPr>
        </p:nvSpPr>
        <p:spPr>
          <a:xfrm>
            <a:off x="457200" y="1947333"/>
            <a:ext cx="8229600" cy="4178830"/>
          </a:xfrm>
        </p:spPr>
        <p:txBody>
          <a:bodyPr>
            <a:normAutofit/>
          </a:bodyPr>
          <a:lstStyle/>
          <a:p>
            <a:pPr>
              <a:buNone/>
            </a:pPr>
            <a:r>
              <a:rPr lang="en-US" b="1" dirty="0">
                <a:latin typeface="Times New Roman"/>
                <a:cs typeface="Times New Roman"/>
              </a:rPr>
              <a:t>William Makepeace </a:t>
            </a:r>
            <a:r>
              <a:rPr lang="en-US" b="1" dirty="0" smtClean="0">
                <a:latin typeface="Times New Roman"/>
                <a:cs typeface="Times New Roman"/>
              </a:rPr>
              <a:t>Thackeray in</a:t>
            </a:r>
            <a:r>
              <a:rPr lang="en-US" dirty="0" smtClean="0">
                <a:latin typeface="Times New Roman"/>
                <a:cs typeface="Times New Roman"/>
              </a:rPr>
              <a:t> </a:t>
            </a:r>
            <a:r>
              <a:rPr lang="en-US" b="1" i="1" dirty="0" smtClean="0">
                <a:latin typeface="Times New Roman"/>
                <a:cs typeface="Times New Roman"/>
              </a:rPr>
              <a:t>Lectures </a:t>
            </a:r>
            <a:r>
              <a:rPr lang="en-US" b="1" i="1" dirty="0">
                <a:latin typeface="Times New Roman"/>
                <a:cs typeface="Times New Roman"/>
              </a:rPr>
              <a:t>on English </a:t>
            </a:r>
            <a:r>
              <a:rPr lang="en-US" b="1" i="1" dirty="0" err="1">
                <a:latin typeface="Times New Roman"/>
                <a:cs typeface="Times New Roman"/>
              </a:rPr>
              <a:t>Humourists</a:t>
            </a:r>
            <a:r>
              <a:rPr lang="en-US" b="1" i="1" dirty="0">
                <a:latin typeface="Times New Roman"/>
                <a:cs typeface="Times New Roman"/>
              </a:rPr>
              <a:t> </a:t>
            </a:r>
            <a:r>
              <a:rPr lang="en-US" b="1" dirty="0">
                <a:latin typeface="Times New Roman"/>
                <a:cs typeface="Times New Roman"/>
              </a:rPr>
              <a:t>(1853)</a:t>
            </a:r>
            <a:r>
              <a:rPr lang="en-US" b="1" i="1" dirty="0">
                <a:latin typeface="Times New Roman"/>
                <a:cs typeface="Times New Roman"/>
              </a:rPr>
              <a:t> </a:t>
            </a:r>
            <a:endParaRPr lang="en-US" dirty="0">
              <a:latin typeface="Times New Roman"/>
              <a:cs typeface="Times New Roman"/>
            </a:endParaRPr>
          </a:p>
          <a:p>
            <a:r>
              <a:rPr lang="en-US" dirty="0">
                <a:latin typeface="Times New Roman"/>
                <a:cs typeface="Times New Roman"/>
              </a:rPr>
              <a:t>Thackeray took offense at Swift’s satire, asking, “What fever was boiling in him that he should see the world all bloodshot?” </a:t>
            </a:r>
          </a:p>
          <a:p>
            <a:pPr>
              <a:buNone/>
            </a:pPr>
            <a:r>
              <a:rPr lang="en-US" dirty="0">
                <a:latin typeface="Times New Roman"/>
                <a:cs typeface="Times New Roman"/>
              </a:rPr>
              <a:t> </a:t>
            </a:r>
          </a:p>
          <a:p>
            <a:pPr>
              <a:buNone/>
            </a:pPr>
            <a:r>
              <a:rPr lang="en-US" b="1" dirty="0">
                <a:latin typeface="Times New Roman"/>
                <a:cs typeface="Times New Roman"/>
              </a:rPr>
              <a:t>David </a:t>
            </a:r>
            <a:r>
              <a:rPr lang="en-US" b="1" dirty="0" smtClean="0">
                <a:latin typeface="Times New Roman"/>
                <a:cs typeface="Times New Roman"/>
              </a:rPr>
              <a:t>Mason in </a:t>
            </a:r>
            <a:r>
              <a:rPr lang="en-US" b="1" i="1" dirty="0" smtClean="0">
                <a:latin typeface="Times New Roman"/>
                <a:cs typeface="Times New Roman"/>
              </a:rPr>
              <a:t>The </a:t>
            </a:r>
            <a:r>
              <a:rPr lang="en-US" b="1" i="1" dirty="0">
                <a:latin typeface="Times New Roman"/>
                <a:cs typeface="Times New Roman"/>
              </a:rPr>
              <a:t>British Quarterly Review </a:t>
            </a:r>
            <a:r>
              <a:rPr lang="en-US" b="1" dirty="0">
                <a:latin typeface="Times New Roman"/>
                <a:cs typeface="Times New Roman"/>
              </a:rPr>
              <a:t>(1853)</a:t>
            </a:r>
            <a:endParaRPr lang="en-US" dirty="0">
              <a:latin typeface="Times New Roman"/>
              <a:cs typeface="Times New Roman"/>
            </a:endParaRPr>
          </a:p>
          <a:p>
            <a:r>
              <a:rPr lang="en-US" dirty="0">
                <a:latin typeface="Times New Roman"/>
                <a:cs typeface="Times New Roman"/>
              </a:rPr>
              <a:t>“Those who in the present day, both in this country and in America, maintain the intellectual equality of the two sexes, the right to women to as full and varied education, and as free a social use of their powers, as is allowed to men, may claim Swift as a pioneer in their cause.”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A Victorian View of Swift’s Satire</a:t>
            </a:r>
            <a:endParaRPr lang="en-US" b="1" dirty="0">
              <a:latin typeface="Times New Roman"/>
              <a:cs typeface="Times New Roman"/>
            </a:endParaRPr>
          </a:p>
        </p:txBody>
      </p:sp>
      <p:sp>
        <p:nvSpPr>
          <p:cNvPr id="3" name="Content Placeholder 2"/>
          <p:cNvSpPr>
            <a:spLocks noGrp="1"/>
          </p:cNvSpPr>
          <p:nvPr>
            <p:ph idx="1"/>
          </p:nvPr>
        </p:nvSpPr>
        <p:spPr>
          <a:xfrm>
            <a:off x="498474" y="2556933"/>
            <a:ext cx="7556313" cy="3569230"/>
          </a:xfrm>
        </p:spPr>
        <p:txBody>
          <a:bodyPr>
            <a:normAutofit/>
          </a:bodyPr>
          <a:lstStyle/>
          <a:p>
            <a:pPr>
              <a:buNone/>
            </a:pPr>
            <a:r>
              <a:rPr lang="en-US" b="1" dirty="0">
                <a:latin typeface="Times New Roman"/>
                <a:cs typeface="Times New Roman"/>
              </a:rPr>
              <a:t>James </a:t>
            </a:r>
            <a:r>
              <a:rPr lang="en-US" b="1" dirty="0" err="1">
                <a:latin typeface="Times New Roman"/>
                <a:cs typeface="Times New Roman"/>
              </a:rPr>
              <a:t>Hannay</a:t>
            </a:r>
            <a:r>
              <a:rPr lang="en-US" b="1" dirty="0" smtClean="0">
                <a:latin typeface="Times New Roman"/>
                <a:cs typeface="Times New Roman"/>
              </a:rPr>
              <a:t> in</a:t>
            </a:r>
            <a:r>
              <a:rPr lang="en-US" dirty="0">
                <a:latin typeface="Times New Roman"/>
                <a:cs typeface="Times New Roman"/>
              </a:rPr>
              <a:t> </a:t>
            </a:r>
            <a:r>
              <a:rPr lang="en-US" b="1" i="1" dirty="0" smtClean="0">
                <a:latin typeface="Times New Roman"/>
                <a:cs typeface="Times New Roman"/>
              </a:rPr>
              <a:t>Satire </a:t>
            </a:r>
            <a:r>
              <a:rPr lang="en-US" b="1" i="1" dirty="0">
                <a:latin typeface="Times New Roman"/>
                <a:cs typeface="Times New Roman"/>
              </a:rPr>
              <a:t>and Satirists </a:t>
            </a:r>
            <a:r>
              <a:rPr lang="en-US" b="1" dirty="0">
                <a:latin typeface="Times New Roman"/>
                <a:cs typeface="Times New Roman"/>
              </a:rPr>
              <a:t>(1855)</a:t>
            </a:r>
            <a:endParaRPr lang="en-US" dirty="0">
              <a:latin typeface="Times New Roman"/>
              <a:cs typeface="Times New Roman"/>
            </a:endParaRPr>
          </a:p>
          <a:p>
            <a:r>
              <a:rPr lang="en-US" dirty="0" err="1">
                <a:latin typeface="Times New Roman"/>
                <a:cs typeface="Times New Roman"/>
              </a:rPr>
              <a:t>Hannay</a:t>
            </a:r>
            <a:r>
              <a:rPr lang="en-US" dirty="0">
                <a:latin typeface="Times New Roman"/>
                <a:cs typeface="Times New Roman"/>
              </a:rPr>
              <a:t> defended Swift against the charge of misanthropy, arguing, “His offenses are not against the instinctive feelings of the heart itself, but rather against society; against a body existing with certain codes of mutual flattery and compromise, concealments, and political hypocrisies, and servilities, and </a:t>
            </a:r>
            <a:r>
              <a:rPr lang="en-US" dirty="0" err="1">
                <a:latin typeface="Times New Roman"/>
                <a:cs typeface="Times New Roman"/>
              </a:rPr>
              <a:t>cowardices</a:t>
            </a:r>
            <a:r>
              <a:rPr lang="en-US" dirty="0">
                <a:latin typeface="Times New Roman"/>
                <a:cs typeface="Times New Roman"/>
              </a:rPr>
              <a:t>.”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Modernist Critical History </a:t>
            </a:r>
            <a:endParaRPr lang="en-US" b="1" dirty="0">
              <a:latin typeface="Times New Roman"/>
              <a:cs typeface="Times New Roman"/>
            </a:endParaRPr>
          </a:p>
        </p:txBody>
      </p:sp>
      <p:sp>
        <p:nvSpPr>
          <p:cNvPr id="3" name="Content Placeholder 2"/>
          <p:cNvSpPr>
            <a:spLocks noGrp="1"/>
          </p:cNvSpPr>
          <p:nvPr>
            <p:ph idx="1"/>
          </p:nvPr>
        </p:nvSpPr>
        <p:spPr>
          <a:xfrm>
            <a:off x="457200" y="2082800"/>
            <a:ext cx="8229600" cy="4444428"/>
          </a:xfrm>
        </p:spPr>
        <p:txBody>
          <a:bodyPr>
            <a:normAutofit/>
          </a:bodyPr>
          <a:lstStyle/>
          <a:p>
            <a:pPr>
              <a:buNone/>
            </a:pPr>
            <a:r>
              <a:rPr lang="en-US" b="1" dirty="0">
                <a:latin typeface="Times New Roman"/>
                <a:cs typeface="Times New Roman"/>
              </a:rPr>
              <a:t>Sir Charles </a:t>
            </a:r>
            <a:r>
              <a:rPr lang="en-US" b="1" dirty="0" smtClean="0">
                <a:latin typeface="Times New Roman"/>
                <a:cs typeface="Times New Roman"/>
              </a:rPr>
              <a:t>Firth in “</a:t>
            </a:r>
            <a:r>
              <a:rPr lang="en-US" b="1" dirty="0">
                <a:latin typeface="Times New Roman"/>
                <a:cs typeface="Times New Roman"/>
              </a:rPr>
              <a:t>An Address to the British Academy” (1919)</a:t>
            </a:r>
            <a:endParaRPr lang="en-US" dirty="0">
              <a:latin typeface="Times New Roman"/>
              <a:cs typeface="Times New Roman"/>
            </a:endParaRPr>
          </a:p>
          <a:p>
            <a:r>
              <a:rPr lang="en-US" dirty="0">
                <a:latin typeface="Times New Roman"/>
                <a:cs typeface="Times New Roman"/>
              </a:rPr>
              <a:t>Firth argued</a:t>
            </a:r>
            <a:r>
              <a:rPr lang="en-US" dirty="0" smtClean="0">
                <a:latin typeface="Times New Roman"/>
                <a:cs typeface="Times New Roman"/>
              </a:rPr>
              <a:t> “</a:t>
            </a:r>
            <a:r>
              <a:rPr lang="en-US" dirty="0">
                <a:latin typeface="Times New Roman"/>
                <a:cs typeface="Times New Roman"/>
              </a:rPr>
              <a:t>many figures which seem to be imaginary are meant to depict real personages.” For example, he saw the “low heels” in the Lilliputian court as representing the Whigs and the “high heels” as representing the Tories.   </a:t>
            </a:r>
            <a:endParaRPr lang="en-US" dirty="0" smtClean="0">
              <a:latin typeface="Times New Roman"/>
              <a:cs typeface="Times New Roman"/>
            </a:endParaRPr>
          </a:p>
          <a:p>
            <a:pPr>
              <a:buNone/>
            </a:pPr>
            <a:endParaRPr lang="en-US" dirty="0" smtClean="0">
              <a:latin typeface="Times New Roman"/>
              <a:cs typeface="Times New Roman"/>
            </a:endParaRPr>
          </a:p>
          <a:p>
            <a:pPr>
              <a:buNone/>
            </a:pPr>
            <a:r>
              <a:rPr lang="en-US" b="1" dirty="0">
                <a:latin typeface="Times New Roman"/>
                <a:cs typeface="Times New Roman"/>
              </a:rPr>
              <a:t>Arthur Case (1945)</a:t>
            </a:r>
            <a:endParaRPr lang="en-US" dirty="0">
              <a:latin typeface="Times New Roman"/>
              <a:cs typeface="Times New Roman"/>
            </a:endParaRPr>
          </a:p>
          <a:p>
            <a:r>
              <a:rPr lang="en-US" dirty="0">
                <a:latin typeface="Times New Roman"/>
                <a:cs typeface="Times New Roman"/>
              </a:rPr>
              <a:t>Case argued for an allegorical reading with Lilliput corresponding to England and </a:t>
            </a:r>
            <a:r>
              <a:rPr lang="en-US" dirty="0" err="1">
                <a:latin typeface="Times New Roman"/>
                <a:cs typeface="Times New Roman"/>
              </a:rPr>
              <a:t>Blefuscu</a:t>
            </a:r>
            <a:r>
              <a:rPr lang="en-US" dirty="0">
                <a:latin typeface="Times New Roman"/>
                <a:cs typeface="Times New Roman"/>
              </a:rPr>
              <a:t> corresponding to France. </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a:cs typeface="Times New Roman"/>
              </a:rPr>
              <a:t>C. S. Lewis</a:t>
            </a:r>
            <a:endParaRPr lang="en-US" b="1" dirty="0">
              <a:latin typeface="Times New Roman"/>
              <a:cs typeface="Times New Roman"/>
            </a:endParaRPr>
          </a:p>
        </p:txBody>
      </p:sp>
      <p:sp>
        <p:nvSpPr>
          <p:cNvPr id="3" name="Content Placeholder 2"/>
          <p:cNvSpPr>
            <a:spLocks noGrp="1"/>
          </p:cNvSpPr>
          <p:nvPr>
            <p:ph idx="1"/>
          </p:nvPr>
        </p:nvSpPr>
        <p:spPr>
          <a:xfrm>
            <a:off x="457200" y="2032000"/>
            <a:ext cx="8456990" cy="4584094"/>
          </a:xfrm>
        </p:spPr>
        <p:txBody>
          <a:bodyPr>
            <a:normAutofit/>
          </a:bodyPr>
          <a:lstStyle/>
          <a:p>
            <a:pPr>
              <a:buNone/>
            </a:pPr>
            <a:r>
              <a:rPr lang="en-US" b="1" dirty="0">
                <a:latin typeface="Times New Roman"/>
                <a:cs typeface="Times New Roman"/>
              </a:rPr>
              <a:t>C. S. Lewis</a:t>
            </a:r>
            <a:r>
              <a:rPr lang="en-US" b="1" dirty="0" smtClean="0">
                <a:latin typeface="Times New Roman"/>
                <a:cs typeface="Times New Roman"/>
              </a:rPr>
              <a:t> in “</a:t>
            </a:r>
            <a:r>
              <a:rPr lang="en-US" b="1" dirty="0">
                <a:latin typeface="Times New Roman"/>
                <a:cs typeface="Times New Roman"/>
              </a:rPr>
              <a:t>Addison</a:t>
            </a:r>
            <a:r>
              <a:rPr lang="en-US" b="1" dirty="0" smtClean="0">
                <a:latin typeface="Times New Roman"/>
                <a:cs typeface="Times New Roman"/>
              </a:rPr>
              <a:t>”, reprinted </a:t>
            </a:r>
            <a:r>
              <a:rPr lang="en-US" b="1" dirty="0">
                <a:latin typeface="Times New Roman"/>
                <a:cs typeface="Times New Roman"/>
              </a:rPr>
              <a:t>in </a:t>
            </a:r>
            <a:r>
              <a:rPr lang="en-US" b="1" i="1" dirty="0">
                <a:latin typeface="Times New Roman"/>
                <a:cs typeface="Times New Roman"/>
              </a:rPr>
              <a:t>Selected Literary Essays </a:t>
            </a:r>
            <a:r>
              <a:rPr lang="en-US" b="1" dirty="0" smtClean="0">
                <a:latin typeface="Times New Roman"/>
                <a:cs typeface="Times New Roman"/>
              </a:rPr>
              <a:t>(1969</a:t>
            </a:r>
            <a:r>
              <a:rPr lang="en-US" b="1" dirty="0">
                <a:latin typeface="Times New Roman"/>
                <a:cs typeface="Times New Roman"/>
              </a:rPr>
              <a:t>)</a:t>
            </a:r>
            <a:r>
              <a:rPr lang="en-US" dirty="0">
                <a:latin typeface="Times New Roman"/>
                <a:cs typeface="Times New Roman"/>
              </a:rPr>
              <a:t> </a:t>
            </a:r>
            <a:r>
              <a:rPr lang="en-US" b="1" i="1" dirty="0" smtClean="0">
                <a:latin typeface="Times New Roman"/>
                <a:cs typeface="Times New Roman"/>
              </a:rPr>
              <a:t> </a:t>
            </a:r>
          </a:p>
          <a:p>
            <a:pPr>
              <a:buNone/>
            </a:pPr>
            <a:endParaRPr lang="en-US" dirty="0" smtClean="0">
              <a:latin typeface="Times New Roman"/>
              <a:cs typeface="Times New Roman"/>
            </a:endParaRPr>
          </a:p>
          <a:p>
            <a:r>
              <a:rPr lang="en-US" dirty="0">
                <a:latin typeface="Times New Roman"/>
                <a:cs typeface="Times New Roman"/>
              </a:rPr>
              <a:t>Lewis writes, “The ferocity of the later </a:t>
            </a:r>
            <a:r>
              <a:rPr lang="en-US" i="1" dirty="0">
                <a:latin typeface="Times New Roman"/>
                <a:cs typeface="Times New Roman"/>
              </a:rPr>
              <a:t>Gulliver</a:t>
            </a:r>
            <a:r>
              <a:rPr lang="en-US" dirty="0">
                <a:latin typeface="Times New Roman"/>
                <a:cs typeface="Times New Roman"/>
              </a:rPr>
              <a:t> all works up to that devastating attack on Pride which is more specifically Christian than any other piece of ethical writing in the </a:t>
            </a:r>
            <a:r>
              <a:rPr lang="en-US" dirty="0" smtClean="0">
                <a:latin typeface="Times New Roman"/>
                <a:cs typeface="Times New Roman"/>
              </a:rPr>
              <a:t>century.”</a:t>
            </a:r>
          </a:p>
          <a:p>
            <a:r>
              <a:rPr lang="en-US" dirty="0" smtClean="0">
                <a:latin typeface="Times New Roman"/>
                <a:cs typeface="Times New Roman"/>
              </a:rPr>
              <a:t>“A satiric portrait by Pope or Swift is like a thunderclap.”</a:t>
            </a:r>
          </a:p>
          <a:p>
            <a:r>
              <a:rPr lang="en-US" dirty="0" smtClean="0">
                <a:latin typeface="Times New Roman"/>
                <a:cs typeface="Times New Roman"/>
              </a:rPr>
              <a:t>“Rage, exasperation, and something like despair are never far away. It is to this that they owe their sublimity– for Pope, no less than Swift, can be sublime.”</a:t>
            </a:r>
          </a:p>
          <a:p>
            <a:pPr>
              <a:buNone/>
            </a:pPr>
            <a:endParaRPr lang="en-US" dirty="0" smtClean="0"/>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248</TotalTime>
  <Words>1195</Words>
  <Application>Microsoft Macintosh PowerPoint</Application>
  <PresentationFormat>On-screen Show (4:3)</PresentationFormat>
  <Paragraphs>67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Advantage</vt:lpstr>
      <vt:lpstr>A Critical History of  Gulliver’s Travels </vt:lpstr>
      <vt:lpstr>Initial Response</vt:lpstr>
      <vt:lpstr>Eighteenth-Century Critical History </vt:lpstr>
      <vt:lpstr>Samuel Johnson</vt:lpstr>
      <vt:lpstr>William Godwin  </vt:lpstr>
      <vt:lpstr>Victorian Critical History </vt:lpstr>
      <vt:lpstr>A Victorian View of Swift’s Satire</vt:lpstr>
      <vt:lpstr>Modernist Critical History </vt:lpstr>
      <vt:lpstr>C. S. Lewis</vt:lpstr>
      <vt:lpstr>Post-Modernist Critical History </vt:lpstr>
      <vt:lpstr>Gender Criticism</vt:lpstr>
      <vt:lpstr>More Post-Modern Responses</vt:lpstr>
      <vt:lpstr>A Deconstructionist Perspective</vt:lpstr>
      <vt:lpstr>Late Twentieth-Century Irish Critics </vt:lpstr>
      <vt:lpstr>An Early Twenty-First Century Canadian Perspective</vt:lpstr>
      <vt:lpstr>Dystopias and Satire</vt:lpstr>
    </vt:vector>
  </TitlesOfParts>
  <Company>Biola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Critical History of  Gulliver’s Travels </dc:title>
  <dc:creator>Natasha Duquette</dc:creator>
  <cp:lastModifiedBy>Natasha Duquette</cp:lastModifiedBy>
  <cp:revision>23</cp:revision>
  <dcterms:created xsi:type="dcterms:W3CDTF">2010-10-04T17:06:30Z</dcterms:created>
  <dcterms:modified xsi:type="dcterms:W3CDTF">2020-05-09T21:41:14Z</dcterms:modified>
</cp:coreProperties>
</file>