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Lst>
  <p:notesMasterIdLst>
    <p:notesMasterId r:id="rId7"/>
  </p:notesMasterIdLst>
  <p:sldIdLst>
    <p:sldId id="366" r:id="rId3"/>
    <p:sldId id="375" r:id="rId4"/>
    <p:sldId id="376" r:id="rId5"/>
    <p:sldId id="335"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724" autoAdjust="0"/>
  </p:normalViewPr>
  <p:slideViewPr>
    <p:cSldViewPr>
      <p:cViewPr varScale="1">
        <p:scale>
          <a:sx n="77" d="100"/>
          <a:sy n="77" d="100"/>
        </p:scale>
        <p:origin x="65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76FF21-AC27-4EEE-9667-3C8825A90277}" type="datetimeFigureOut">
              <a:rPr lang="en-CA" smtClean="0"/>
              <a:t>2018-07-23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9C708-74D0-44E2-ACB2-6E7D470A33B5}" type="slidenum">
              <a:rPr lang="en-CA" smtClean="0"/>
              <a:t>‹#›</a:t>
            </a:fld>
            <a:endParaRPr lang="en-CA"/>
          </a:p>
        </p:txBody>
      </p:sp>
    </p:spTree>
    <p:extLst>
      <p:ext uri="{BB962C8B-B14F-4D97-AF65-F5344CB8AC3E}">
        <p14:creationId xmlns:p14="http://schemas.microsoft.com/office/powerpoint/2010/main" val="108083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89C708-74D0-44E2-ACB2-6E7D470A33B5}" type="slidenum">
              <a:rPr lang="en-CA" smtClean="0"/>
              <a:t>1</a:t>
            </a:fld>
            <a:endParaRPr lang="en-CA"/>
          </a:p>
        </p:txBody>
      </p:sp>
    </p:spTree>
    <p:extLst>
      <p:ext uri="{BB962C8B-B14F-4D97-AF65-F5344CB8AC3E}">
        <p14:creationId xmlns:p14="http://schemas.microsoft.com/office/powerpoint/2010/main" val="403929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89C708-74D0-44E2-ACB2-6E7D470A33B5}" type="slidenum">
              <a:rPr lang="en-CA" smtClean="0"/>
              <a:t>2</a:t>
            </a:fld>
            <a:endParaRPr lang="en-CA"/>
          </a:p>
        </p:txBody>
      </p:sp>
    </p:spTree>
    <p:extLst>
      <p:ext uri="{BB962C8B-B14F-4D97-AF65-F5344CB8AC3E}">
        <p14:creationId xmlns:p14="http://schemas.microsoft.com/office/powerpoint/2010/main" val="403929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89C708-74D0-44E2-ACB2-6E7D470A33B5}" type="slidenum">
              <a:rPr lang="en-CA" smtClean="0"/>
              <a:t>3</a:t>
            </a:fld>
            <a:endParaRPr lang="en-CA"/>
          </a:p>
        </p:txBody>
      </p:sp>
    </p:spTree>
    <p:extLst>
      <p:ext uri="{BB962C8B-B14F-4D97-AF65-F5344CB8AC3E}">
        <p14:creationId xmlns:p14="http://schemas.microsoft.com/office/powerpoint/2010/main" val="276014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0F4DD99-CF9D-4E8F-8C32-1F515BF1DAE3}"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4678792-DC70-4705-9527-4D588772ABF0}" type="slidenum">
              <a:rPr lang="en-CA" smtClean="0"/>
              <a:t>‹#›</a:t>
            </a:fld>
            <a:endParaRPr lang="en-CA"/>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4DD99-CF9D-4E8F-8C32-1F515BF1DAE3}"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678792-DC70-4705-9527-4D588772ABF0}"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F4DD99-CF9D-4E8F-8C32-1F515BF1DAE3}"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678792-DC70-4705-9527-4D588772ABF0}"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9B095063-6721-472D-A11B-C6C963013040}"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C055DB-D16C-4B6C-B0B3-E2647233016D}" type="slidenum">
              <a:rPr lang="en-CA" smtClean="0"/>
              <a:t>‹#›</a:t>
            </a:fld>
            <a:endParaRPr lang="en-CA"/>
          </a:p>
        </p:txBody>
      </p:sp>
    </p:spTree>
    <p:extLst>
      <p:ext uri="{BB962C8B-B14F-4D97-AF65-F5344CB8AC3E}">
        <p14:creationId xmlns:p14="http://schemas.microsoft.com/office/powerpoint/2010/main" val="4014265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B095063-6721-472D-A11B-C6C963013040}"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C055DB-D16C-4B6C-B0B3-E2647233016D}" type="slidenum">
              <a:rPr lang="en-CA" smtClean="0"/>
              <a:t>‹#›</a:t>
            </a:fld>
            <a:endParaRPr lang="en-CA"/>
          </a:p>
        </p:txBody>
      </p:sp>
    </p:spTree>
    <p:extLst>
      <p:ext uri="{BB962C8B-B14F-4D97-AF65-F5344CB8AC3E}">
        <p14:creationId xmlns:p14="http://schemas.microsoft.com/office/powerpoint/2010/main" val="372643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095063-6721-472D-A11B-C6C963013040}"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C055DB-D16C-4B6C-B0B3-E2647233016D}" type="slidenum">
              <a:rPr lang="en-CA" smtClean="0"/>
              <a:t>‹#›</a:t>
            </a:fld>
            <a:endParaRPr lang="en-CA"/>
          </a:p>
        </p:txBody>
      </p:sp>
    </p:spTree>
    <p:extLst>
      <p:ext uri="{BB962C8B-B14F-4D97-AF65-F5344CB8AC3E}">
        <p14:creationId xmlns:p14="http://schemas.microsoft.com/office/powerpoint/2010/main" val="1968497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B095063-6721-472D-A11B-C6C963013040}" type="datetimeFigureOut">
              <a:rPr lang="en-CA" smtClean="0"/>
              <a:t>2018-07-23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C055DB-D16C-4B6C-B0B3-E2647233016D}" type="slidenum">
              <a:rPr lang="en-CA" smtClean="0"/>
              <a:t>‹#›</a:t>
            </a:fld>
            <a:endParaRPr lang="en-CA"/>
          </a:p>
        </p:txBody>
      </p:sp>
    </p:spTree>
    <p:extLst>
      <p:ext uri="{BB962C8B-B14F-4D97-AF65-F5344CB8AC3E}">
        <p14:creationId xmlns:p14="http://schemas.microsoft.com/office/powerpoint/2010/main" val="1681216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B095063-6721-472D-A11B-C6C963013040}" type="datetimeFigureOut">
              <a:rPr lang="en-CA" smtClean="0"/>
              <a:t>2018-07-23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DC055DB-D16C-4B6C-B0B3-E2647233016D}" type="slidenum">
              <a:rPr lang="en-CA" smtClean="0"/>
              <a:t>‹#›</a:t>
            </a:fld>
            <a:endParaRPr lang="en-CA"/>
          </a:p>
        </p:txBody>
      </p:sp>
    </p:spTree>
    <p:extLst>
      <p:ext uri="{BB962C8B-B14F-4D97-AF65-F5344CB8AC3E}">
        <p14:creationId xmlns:p14="http://schemas.microsoft.com/office/powerpoint/2010/main" val="3777812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B095063-6721-472D-A11B-C6C963013040}" type="datetimeFigureOut">
              <a:rPr lang="en-CA" smtClean="0"/>
              <a:t>2018-07-23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DC055DB-D16C-4B6C-B0B3-E2647233016D}" type="slidenum">
              <a:rPr lang="en-CA" smtClean="0"/>
              <a:t>‹#›</a:t>
            </a:fld>
            <a:endParaRPr lang="en-CA"/>
          </a:p>
        </p:txBody>
      </p:sp>
    </p:spTree>
    <p:extLst>
      <p:ext uri="{BB962C8B-B14F-4D97-AF65-F5344CB8AC3E}">
        <p14:creationId xmlns:p14="http://schemas.microsoft.com/office/powerpoint/2010/main" val="960656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95063-6721-472D-A11B-C6C963013040}" type="datetimeFigureOut">
              <a:rPr lang="en-CA" smtClean="0"/>
              <a:t>2018-07-23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DC055DB-D16C-4B6C-B0B3-E2647233016D}" type="slidenum">
              <a:rPr lang="en-CA" smtClean="0"/>
              <a:t>‹#›</a:t>
            </a:fld>
            <a:endParaRPr lang="en-CA"/>
          </a:p>
        </p:txBody>
      </p:sp>
    </p:spTree>
    <p:extLst>
      <p:ext uri="{BB962C8B-B14F-4D97-AF65-F5344CB8AC3E}">
        <p14:creationId xmlns:p14="http://schemas.microsoft.com/office/powerpoint/2010/main" val="2675096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095063-6721-472D-A11B-C6C963013040}" type="datetimeFigureOut">
              <a:rPr lang="en-CA" smtClean="0"/>
              <a:t>2018-07-23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C055DB-D16C-4B6C-B0B3-E2647233016D}" type="slidenum">
              <a:rPr lang="en-CA" smtClean="0"/>
              <a:t>‹#›</a:t>
            </a:fld>
            <a:endParaRPr lang="en-CA"/>
          </a:p>
        </p:txBody>
      </p:sp>
    </p:spTree>
    <p:extLst>
      <p:ext uri="{BB962C8B-B14F-4D97-AF65-F5344CB8AC3E}">
        <p14:creationId xmlns:p14="http://schemas.microsoft.com/office/powerpoint/2010/main" val="120526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4DD99-CF9D-4E8F-8C32-1F515BF1DAE3}"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678792-DC70-4705-9527-4D588772ABF0}" type="slidenum">
              <a:rPr lang="en-CA" smtClean="0"/>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095063-6721-472D-A11B-C6C963013040}" type="datetimeFigureOut">
              <a:rPr lang="en-CA" smtClean="0"/>
              <a:t>2018-07-23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C055DB-D16C-4B6C-B0B3-E2647233016D}" type="slidenum">
              <a:rPr lang="en-CA" smtClean="0"/>
              <a:t>‹#›</a:t>
            </a:fld>
            <a:endParaRPr lang="en-CA"/>
          </a:p>
        </p:txBody>
      </p:sp>
    </p:spTree>
    <p:extLst>
      <p:ext uri="{BB962C8B-B14F-4D97-AF65-F5344CB8AC3E}">
        <p14:creationId xmlns:p14="http://schemas.microsoft.com/office/powerpoint/2010/main" val="2630239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B095063-6721-472D-A11B-C6C963013040}"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C055DB-D16C-4B6C-B0B3-E2647233016D}" type="slidenum">
              <a:rPr lang="en-CA" smtClean="0"/>
              <a:t>‹#›</a:t>
            </a:fld>
            <a:endParaRPr lang="en-CA"/>
          </a:p>
        </p:txBody>
      </p:sp>
    </p:spTree>
    <p:extLst>
      <p:ext uri="{BB962C8B-B14F-4D97-AF65-F5344CB8AC3E}">
        <p14:creationId xmlns:p14="http://schemas.microsoft.com/office/powerpoint/2010/main" val="4191734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B095063-6721-472D-A11B-C6C963013040}"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C055DB-D16C-4B6C-B0B3-E2647233016D}" type="slidenum">
              <a:rPr lang="en-CA" smtClean="0"/>
              <a:t>‹#›</a:t>
            </a:fld>
            <a:endParaRPr lang="en-CA"/>
          </a:p>
        </p:txBody>
      </p:sp>
    </p:spTree>
    <p:extLst>
      <p:ext uri="{BB962C8B-B14F-4D97-AF65-F5344CB8AC3E}">
        <p14:creationId xmlns:p14="http://schemas.microsoft.com/office/powerpoint/2010/main" val="411020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0F4DD99-CF9D-4E8F-8C32-1F515BF1DAE3}" type="datetimeFigureOut">
              <a:rPr lang="en-CA" smtClean="0"/>
              <a:t>2018-07-23</a:t>
            </a:fld>
            <a:endParaRPr lang="en-CA"/>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678792-DC70-4705-9527-4D588772ABF0}" type="slidenum">
              <a:rPr lang="en-CA" smtClean="0"/>
              <a:t>‹#›</a:t>
            </a:fld>
            <a:endParaRPr lang="en-CA"/>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F4DD99-CF9D-4E8F-8C32-1F515BF1DAE3}" type="datetimeFigureOut">
              <a:rPr lang="en-CA" smtClean="0"/>
              <a:t>2018-07-23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678792-DC70-4705-9527-4D588772ABF0}"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F4DD99-CF9D-4E8F-8C32-1F515BF1DAE3}" type="datetimeFigureOut">
              <a:rPr lang="en-CA" smtClean="0"/>
              <a:t>2018-07-23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4678792-DC70-4705-9527-4D588772ABF0}"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F4DD99-CF9D-4E8F-8C32-1F515BF1DAE3}" type="datetimeFigureOut">
              <a:rPr lang="en-CA" smtClean="0"/>
              <a:t>2018-07-23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4678792-DC70-4705-9527-4D588772ABF0}"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0F4DD99-CF9D-4E8F-8C32-1F515BF1DAE3}" type="datetimeFigureOut">
              <a:rPr lang="en-CA" smtClean="0"/>
              <a:t>2018-07-23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4678792-DC70-4705-9527-4D588772ABF0}"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F4DD99-CF9D-4E8F-8C32-1F515BF1DAE3}" type="datetimeFigureOut">
              <a:rPr lang="en-CA" smtClean="0"/>
              <a:t>2018-07-23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678792-DC70-4705-9527-4D588772ABF0}" type="slidenum">
              <a:rPr lang="en-CA" smtClean="0"/>
              <a:t>‹#›</a:t>
            </a:fld>
            <a:endParaRPr lang="en-CA"/>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A0F4DD99-CF9D-4E8F-8C32-1F515BF1DAE3}" type="datetimeFigureOut">
              <a:rPr lang="en-CA" smtClean="0"/>
              <a:t>2018-07-23</a:t>
            </a:fld>
            <a:endParaRPr lang="en-CA"/>
          </a:p>
        </p:txBody>
      </p:sp>
      <p:sp>
        <p:nvSpPr>
          <p:cNvPr id="7" name="Slide Number Placeholder 6"/>
          <p:cNvSpPr>
            <a:spLocks noGrp="1"/>
          </p:cNvSpPr>
          <p:nvPr>
            <p:ph type="sldNum" sz="quarter" idx="12"/>
          </p:nvPr>
        </p:nvSpPr>
        <p:spPr/>
        <p:txBody>
          <a:bodyPr/>
          <a:lstStyle/>
          <a:p>
            <a:fld id="{94678792-DC70-4705-9527-4D588772ABF0}" type="slidenum">
              <a:rPr lang="en-CA" smtClean="0"/>
              <a:t>‹#›</a:t>
            </a:fld>
            <a:endParaRPr lang="en-CA"/>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CA"/>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0F4DD99-CF9D-4E8F-8C32-1F515BF1DAE3}" type="datetimeFigureOut">
              <a:rPr lang="en-CA" smtClean="0"/>
              <a:t>2018-07-23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4678792-DC70-4705-9527-4D588772ABF0}" type="slidenum">
              <a:rPr lang="en-CA" smtClean="0"/>
              <a:t>‹#›</a:t>
            </a:fld>
            <a:endParaRPr lang="en-CA"/>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95063-6721-472D-A11B-C6C963013040}" type="datetimeFigureOut">
              <a:rPr lang="en-CA" smtClean="0"/>
              <a:t>2018-07-23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055DB-D16C-4B6C-B0B3-E2647233016D}" type="slidenum">
              <a:rPr lang="en-CA" smtClean="0"/>
              <a:t>‹#›</a:t>
            </a:fld>
            <a:endParaRPr lang="en-CA"/>
          </a:p>
        </p:txBody>
      </p:sp>
    </p:spTree>
    <p:extLst>
      <p:ext uri="{BB962C8B-B14F-4D97-AF65-F5344CB8AC3E}">
        <p14:creationId xmlns:p14="http://schemas.microsoft.com/office/powerpoint/2010/main" val="411013003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548680"/>
            <a:ext cx="8136904" cy="646331"/>
          </a:xfrm>
          <a:prstGeom prst="rect">
            <a:avLst/>
          </a:prstGeom>
        </p:spPr>
        <p:txBody>
          <a:bodyPr wrap="square">
            <a:spAutoFit/>
          </a:bodyPr>
          <a:lstStyle/>
          <a:p>
            <a:pPr algn="ctr" hangingPunct="0"/>
            <a:r>
              <a:rPr lang="en-US" sz="3600" b="1" dirty="0">
                <a:latin typeface="Times New Roman" pitchFamily="18" charset="0"/>
                <a:cs typeface="Times New Roman" pitchFamily="18" charset="0"/>
              </a:rPr>
              <a:t>Apocalyptic</a:t>
            </a:r>
          </a:p>
        </p:txBody>
      </p:sp>
      <p:sp>
        <p:nvSpPr>
          <p:cNvPr id="2" name="Rectangle 1"/>
          <p:cNvSpPr/>
          <p:nvPr/>
        </p:nvSpPr>
        <p:spPr>
          <a:xfrm>
            <a:off x="467544" y="1340768"/>
            <a:ext cx="6768752" cy="3970318"/>
          </a:xfrm>
          <a:prstGeom prst="rect">
            <a:avLst/>
          </a:prstGeom>
        </p:spPr>
        <p:txBody>
          <a:bodyPr wrap="square">
            <a:spAutoFit/>
          </a:bodyPr>
          <a:lstStyle/>
          <a:p>
            <a:pPr marL="514350" indent="-514350" hangingPunct="0">
              <a:spcBef>
                <a:spcPts val="1200"/>
              </a:spcBef>
              <a:buAutoNum type="romanUcPeriod"/>
            </a:pPr>
            <a:r>
              <a:rPr lang="en-US" sz="2400" dirty="0">
                <a:latin typeface="Times New Roman" pitchFamily="18" charset="0"/>
                <a:cs typeface="Times New Roman" pitchFamily="18" charset="0"/>
              </a:rPr>
              <a:t>Introduction</a:t>
            </a:r>
          </a:p>
          <a:p>
            <a:pPr marL="514350" indent="-514350" hangingPunct="0">
              <a:spcBef>
                <a:spcPts val="1200"/>
              </a:spcBef>
              <a:buAutoNum type="romanUcPeriod"/>
            </a:pPr>
            <a:r>
              <a:rPr lang="en-US" sz="2400" dirty="0">
                <a:latin typeface="Times New Roman" pitchFamily="18" charset="0"/>
                <a:cs typeface="Times New Roman" pitchFamily="18" charset="0"/>
              </a:rPr>
              <a:t>Examples</a:t>
            </a:r>
          </a:p>
          <a:p>
            <a:pPr marL="514350" indent="-514350" hangingPunct="0">
              <a:spcBef>
                <a:spcPts val="1200"/>
              </a:spcBef>
              <a:buAutoNum type="romanUcPeriod"/>
            </a:pPr>
            <a:r>
              <a:rPr lang="en-US" sz="2400" dirty="0">
                <a:latin typeface="Times New Roman" pitchFamily="18" charset="0"/>
                <a:cs typeface="Times New Roman" pitchFamily="18" charset="0"/>
              </a:rPr>
              <a:t>Definition &amp; Characteristics</a:t>
            </a:r>
          </a:p>
          <a:p>
            <a:pPr marL="514350" indent="-514350" hangingPunct="0">
              <a:spcBef>
                <a:spcPts val="1200"/>
              </a:spcBef>
              <a:buAutoNum type="romanUcPeriod"/>
            </a:pPr>
            <a:r>
              <a:rPr lang="en-US" sz="2400" dirty="0">
                <a:latin typeface="Times New Roman" pitchFamily="18" charset="0"/>
                <a:cs typeface="Times New Roman" pitchFamily="18" charset="0"/>
              </a:rPr>
              <a:t>Purpose</a:t>
            </a:r>
          </a:p>
          <a:p>
            <a:pPr marL="514350" indent="-514350" hangingPunct="0">
              <a:spcBef>
                <a:spcPts val="1200"/>
              </a:spcBef>
              <a:buAutoNum type="romanUcPeriod"/>
            </a:pPr>
            <a:r>
              <a:rPr lang="en-US" sz="2400" dirty="0">
                <a:latin typeface="Times New Roman" pitchFamily="18" charset="0"/>
                <a:cs typeface="Times New Roman" pitchFamily="18" charset="0"/>
              </a:rPr>
              <a:t>Prophecy Vs. Apocalypse</a:t>
            </a:r>
          </a:p>
          <a:p>
            <a:pPr marL="514350" indent="-514350" hangingPunct="0">
              <a:spcBef>
                <a:spcPts val="1200"/>
              </a:spcBef>
              <a:buAutoNum type="romanUcPeriod"/>
            </a:pPr>
            <a:r>
              <a:rPr lang="en-US" sz="2400" dirty="0">
                <a:latin typeface="Times New Roman" pitchFamily="18" charset="0"/>
                <a:cs typeface="Times New Roman" pitchFamily="18" charset="0"/>
              </a:rPr>
              <a:t>Extra-Biblical vs.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Biblical Apocalypses</a:t>
            </a:r>
          </a:p>
          <a:p>
            <a:pPr marL="514350" indent="-514350" hangingPunct="0">
              <a:spcBef>
                <a:spcPts val="1200"/>
              </a:spcBef>
              <a:buAutoNum type="romanUcPeriod"/>
            </a:pPr>
            <a:r>
              <a:rPr lang="en-US" sz="2400" dirty="0">
                <a:latin typeface="Times New Roman" pitchFamily="18" charset="0"/>
                <a:cs typeface="Times New Roman" pitchFamily="18" charset="0"/>
              </a:rPr>
              <a:t> Hermeneutical Significance</a:t>
            </a:r>
          </a:p>
        </p:txBody>
      </p:sp>
      <p:pic>
        <p:nvPicPr>
          <p:cNvPr id="5" name="Picture 2" descr="C:\Users\Bill\Desktop\Revelation Art III--David Miles, UK\TheFourHorsemen.Apoc.Final.Flat.jpg">
            <a:extLst>
              <a:ext uri="{FF2B5EF4-FFF2-40B4-BE49-F238E27FC236}">
                <a16:creationId xmlns:a16="http://schemas.microsoft.com/office/drawing/2014/main" id="{C584311B-911F-458D-B872-DC508C0112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849754"/>
            <a:ext cx="4732446" cy="600531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3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548680"/>
            <a:ext cx="8136904" cy="646331"/>
          </a:xfrm>
          <a:prstGeom prst="rect">
            <a:avLst/>
          </a:prstGeom>
        </p:spPr>
        <p:txBody>
          <a:bodyPr wrap="square">
            <a:spAutoFit/>
          </a:bodyPr>
          <a:lstStyle/>
          <a:p>
            <a:pPr algn="ctr" hangingPunct="0"/>
            <a:r>
              <a:rPr lang="en-US" sz="3600" b="1" dirty="0">
                <a:latin typeface="Times New Roman" pitchFamily="18" charset="0"/>
                <a:cs typeface="Times New Roman" pitchFamily="18" charset="0"/>
              </a:rPr>
              <a:t>Apocalyptic</a:t>
            </a:r>
          </a:p>
        </p:txBody>
      </p:sp>
      <p:sp>
        <p:nvSpPr>
          <p:cNvPr id="2" name="Rectangle 1"/>
          <p:cNvSpPr/>
          <p:nvPr/>
        </p:nvSpPr>
        <p:spPr>
          <a:xfrm>
            <a:off x="467544" y="1455167"/>
            <a:ext cx="6768752" cy="461665"/>
          </a:xfrm>
          <a:prstGeom prst="rect">
            <a:avLst/>
          </a:prstGeom>
        </p:spPr>
        <p:txBody>
          <a:bodyPr wrap="square">
            <a:spAutoFit/>
          </a:bodyPr>
          <a:lstStyle/>
          <a:p>
            <a:pPr hangingPunct="0">
              <a:spcBef>
                <a:spcPts val="1200"/>
              </a:spcBef>
            </a:pPr>
            <a:r>
              <a:rPr lang="en-US" sz="2400" dirty="0">
                <a:latin typeface="Times New Roman" pitchFamily="18" charset="0"/>
                <a:cs typeface="Times New Roman" pitchFamily="18" charset="0"/>
              </a:rPr>
              <a:t>VII. Hermeneutical Significance</a:t>
            </a:r>
          </a:p>
        </p:txBody>
      </p:sp>
      <p:sp>
        <p:nvSpPr>
          <p:cNvPr id="3" name="Rectangle 2"/>
          <p:cNvSpPr/>
          <p:nvPr/>
        </p:nvSpPr>
        <p:spPr>
          <a:xfrm>
            <a:off x="683568" y="2041391"/>
            <a:ext cx="5040560" cy="2092881"/>
          </a:xfrm>
          <a:prstGeom prst="rect">
            <a:avLst/>
          </a:prstGeom>
        </p:spPr>
        <p:txBody>
          <a:bodyPr wrap="square">
            <a:spAutoFit/>
          </a:bodyPr>
          <a:lstStyle/>
          <a:p>
            <a:pPr marL="540000" indent="-457200" hangingPunct="0">
              <a:spcBef>
                <a:spcPts val="600"/>
              </a:spcBef>
            </a:pPr>
            <a:r>
              <a:rPr lang="en-US" sz="2000" dirty="0">
                <a:latin typeface="Times New Roman" pitchFamily="18" charset="0"/>
                <a:cs typeface="Times New Roman" pitchFamily="18" charset="0"/>
              </a:rPr>
              <a:t>A. Apply the standard procedures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of narrative analysis.</a:t>
            </a:r>
          </a:p>
          <a:p>
            <a:pPr marL="540000" indent="-457200" hangingPunct="0">
              <a:spcBef>
                <a:spcPts val="600"/>
              </a:spcBef>
            </a:pPr>
            <a:r>
              <a:rPr lang="en-US" sz="2000" dirty="0">
                <a:latin typeface="Times New Roman" pitchFamily="18" charset="0"/>
                <a:cs typeface="Times New Roman" pitchFamily="18" charset="0"/>
              </a:rPr>
              <a:t>B. Aside from parables, apocalyptic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is the least factual portrayal of reality.</a:t>
            </a:r>
            <a:endParaRPr lang="en-CA" sz="2000" dirty="0">
              <a:latin typeface="Times New Roman" pitchFamily="18" charset="0"/>
              <a:cs typeface="Times New Roman" pitchFamily="18" charset="0"/>
            </a:endParaRPr>
          </a:p>
          <a:p>
            <a:pPr marL="540000" indent="-457200" hangingPunct="0">
              <a:spcBef>
                <a:spcPts val="600"/>
              </a:spcBef>
            </a:pPr>
            <a:r>
              <a:rPr lang="en-US" sz="2000" dirty="0">
                <a:latin typeface="Times New Roman" pitchFamily="18" charset="0"/>
                <a:cs typeface="Times New Roman" pitchFamily="18" charset="0"/>
              </a:rPr>
              <a:t>C. Utilize the dualistic nature of the genre</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in coming to interpretive solutions.</a:t>
            </a:r>
          </a:p>
        </p:txBody>
      </p:sp>
      <p:pic>
        <p:nvPicPr>
          <p:cNvPr id="5" name="Picture 8" descr="The opening of the fifth and sixth seals; above, an angel dispenses white robes to the martyrs, and underneath, a shower of flaming stars falls on the innocent on the left and the guilty on the right, with Latin letterpress text on the verso. One impression from the 1511 Latin edition of a series of 15 woodcuts  c.1497-8&#10;Woodcut">
            <a:extLst>
              <a:ext uri="{FF2B5EF4-FFF2-40B4-BE49-F238E27FC236}">
                <a16:creationId xmlns:a16="http://schemas.microsoft.com/office/drawing/2014/main" id="{5AD694F8-619E-4A43-B0DE-CE3EA6DE54E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48064" y="1194961"/>
            <a:ext cx="3750982" cy="531139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548680"/>
            <a:ext cx="8136904" cy="646331"/>
          </a:xfrm>
          <a:prstGeom prst="rect">
            <a:avLst/>
          </a:prstGeom>
        </p:spPr>
        <p:txBody>
          <a:bodyPr wrap="square">
            <a:spAutoFit/>
          </a:bodyPr>
          <a:lstStyle/>
          <a:p>
            <a:pPr algn="ctr" hangingPunct="0"/>
            <a:r>
              <a:rPr lang="en-US" sz="3600" b="1" dirty="0">
                <a:latin typeface="Times New Roman" pitchFamily="18" charset="0"/>
                <a:cs typeface="Times New Roman" pitchFamily="18" charset="0"/>
              </a:rPr>
              <a:t>Apocalyptic</a:t>
            </a:r>
          </a:p>
        </p:txBody>
      </p:sp>
      <p:sp>
        <p:nvSpPr>
          <p:cNvPr id="2" name="Rectangle 1"/>
          <p:cNvSpPr/>
          <p:nvPr/>
        </p:nvSpPr>
        <p:spPr>
          <a:xfrm>
            <a:off x="467544" y="1455167"/>
            <a:ext cx="6768752" cy="461665"/>
          </a:xfrm>
          <a:prstGeom prst="rect">
            <a:avLst/>
          </a:prstGeom>
        </p:spPr>
        <p:txBody>
          <a:bodyPr wrap="square">
            <a:spAutoFit/>
          </a:bodyPr>
          <a:lstStyle/>
          <a:p>
            <a:pPr hangingPunct="0">
              <a:spcBef>
                <a:spcPts val="1200"/>
              </a:spcBef>
            </a:pPr>
            <a:r>
              <a:rPr lang="en-US" sz="2400" dirty="0">
                <a:latin typeface="Times New Roman" pitchFamily="18" charset="0"/>
                <a:cs typeface="Times New Roman" pitchFamily="18" charset="0"/>
              </a:rPr>
              <a:t>VII. Hermeneutical Significance</a:t>
            </a:r>
          </a:p>
        </p:txBody>
      </p:sp>
      <p:sp>
        <p:nvSpPr>
          <p:cNvPr id="3" name="Rectangle 2"/>
          <p:cNvSpPr/>
          <p:nvPr/>
        </p:nvSpPr>
        <p:spPr>
          <a:xfrm>
            <a:off x="683568" y="2041391"/>
            <a:ext cx="5040560" cy="3477875"/>
          </a:xfrm>
          <a:prstGeom prst="rect">
            <a:avLst/>
          </a:prstGeom>
        </p:spPr>
        <p:txBody>
          <a:bodyPr wrap="square">
            <a:spAutoFit/>
          </a:bodyPr>
          <a:lstStyle/>
          <a:p>
            <a:pPr marL="540000" indent="-457200" hangingPunct="0">
              <a:spcBef>
                <a:spcPts val="600"/>
              </a:spcBef>
            </a:pPr>
            <a:r>
              <a:rPr lang="en-US" sz="2000" dirty="0">
                <a:latin typeface="Times New Roman" pitchFamily="18" charset="0"/>
                <a:cs typeface="Times New Roman" pitchFamily="18" charset="0"/>
              </a:rPr>
              <a:t>A. Apply the standard procedures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of narrative analysis.</a:t>
            </a:r>
          </a:p>
          <a:p>
            <a:pPr marL="540000" indent="-457200" hangingPunct="0">
              <a:spcBef>
                <a:spcPts val="600"/>
              </a:spcBef>
            </a:pPr>
            <a:r>
              <a:rPr lang="en-US" sz="2000" dirty="0">
                <a:latin typeface="Times New Roman" pitchFamily="18" charset="0"/>
                <a:cs typeface="Times New Roman" pitchFamily="18" charset="0"/>
              </a:rPr>
              <a:t>B. Aside from parables, apocalyptic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is the least factual portrayal of reality.</a:t>
            </a:r>
            <a:endParaRPr lang="en-CA" sz="2000" dirty="0">
              <a:latin typeface="Times New Roman" pitchFamily="18" charset="0"/>
              <a:cs typeface="Times New Roman" pitchFamily="18" charset="0"/>
            </a:endParaRPr>
          </a:p>
          <a:p>
            <a:pPr marL="540000" indent="-457200" hangingPunct="0">
              <a:spcBef>
                <a:spcPts val="600"/>
              </a:spcBef>
            </a:pPr>
            <a:r>
              <a:rPr lang="en-US" sz="2000" dirty="0">
                <a:latin typeface="Times New Roman" pitchFamily="18" charset="0"/>
                <a:cs typeface="Times New Roman" pitchFamily="18" charset="0"/>
              </a:rPr>
              <a:t>C. Utilize the dualistic nature of the genre</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in coming to interpretive solutions.</a:t>
            </a:r>
          </a:p>
          <a:p>
            <a:pPr marL="540000" indent="-457200" hangingPunct="0">
              <a:spcBef>
                <a:spcPts val="600"/>
              </a:spcBef>
            </a:pPr>
            <a:r>
              <a:rPr lang="en-US" sz="2000" dirty="0">
                <a:latin typeface="Times New Roman" pitchFamily="18" charset="0"/>
                <a:cs typeface="Times New Roman" pitchFamily="18" charset="0"/>
              </a:rPr>
              <a:t>D. Genre classification is determinative</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in interpretation.</a:t>
            </a:r>
          </a:p>
          <a:p>
            <a:pPr marL="540000" indent="-457200" hangingPunct="0">
              <a:spcBef>
                <a:spcPts val="600"/>
              </a:spcBef>
            </a:pPr>
            <a:r>
              <a:rPr lang="en-US" sz="2000" dirty="0">
                <a:latin typeface="Times New Roman" pitchFamily="18" charset="0"/>
                <a:cs typeface="Times New Roman" pitchFamily="18" charset="0"/>
              </a:rPr>
              <a:t>E. Stress the theological over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the predictive component.</a:t>
            </a:r>
          </a:p>
        </p:txBody>
      </p:sp>
      <p:pic>
        <p:nvPicPr>
          <p:cNvPr id="7" name="Picture 3" descr="C:\Users\Bill\Desktop\Apocalytic Reader (Reddish).jpg">
            <a:extLst>
              <a:ext uri="{FF2B5EF4-FFF2-40B4-BE49-F238E27FC236}">
                <a16:creationId xmlns:a16="http://schemas.microsoft.com/office/drawing/2014/main" id="{E522C365-2205-41DD-9A85-285B60BD8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501008"/>
            <a:ext cx="2109297" cy="32112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ill\Desktop\Revelation (Grant Osborne).jpg">
            <a:extLst>
              <a:ext uri="{FF2B5EF4-FFF2-40B4-BE49-F238E27FC236}">
                <a16:creationId xmlns:a16="http://schemas.microsoft.com/office/drawing/2014/main" id="{BE0AC90A-63A9-490C-B7A1-3A000F161C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2473" y="247049"/>
            <a:ext cx="2149967" cy="318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32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689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1458</TotalTime>
  <Words>39</Words>
  <Application>Microsoft Office PowerPoint</Application>
  <PresentationFormat>On-screen Show (4:3)</PresentationFormat>
  <Paragraphs>23</Paragraphs>
  <Slides>4</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Book Antiqua</vt:lpstr>
      <vt:lpstr>Calibri</vt:lpstr>
      <vt:lpstr>Century Gothic</vt:lpstr>
      <vt:lpstr>Times New Roman</vt:lpstr>
      <vt:lpstr>Apothecary</vt:lpstr>
      <vt:lpstr>Custom Design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dc:creator>
  <cp:lastModifiedBy>Bill</cp:lastModifiedBy>
  <cp:revision>114</cp:revision>
  <dcterms:created xsi:type="dcterms:W3CDTF">2011-11-30T14:40:28Z</dcterms:created>
  <dcterms:modified xsi:type="dcterms:W3CDTF">2018-07-23T20:01:23Z</dcterms:modified>
</cp:coreProperties>
</file>